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266" r:id="rId3"/>
    <p:sldId id="383" r:id="rId4"/>
    <p:sldId id="520" r:id="rId5"/>
    <p:sldId id="546" r:id="rId6"/>
    <p:sldId id="521" r:id="rId7"/>
    <p:sldId id="522" r:id="rId8"/>
    <p:sldId id="523" r:id="rId9"/>
    <p:sldId id="547" r:id="rId10"/>
    <p:sldId id="551" r:id="rId11"/>
    <p:sldId id="552" r:id="rId12"/>
    <p:sldId id="553" r:id="rId13"/>
    <p:sldId id="554" r:id="rId14"/>
    <p:sldId id="555" r:id="rId15"/>
    <p:sldId id="556" r:id="rId16"/>
    <p:sldId id="557" r:id="rId17"/>
    <p:sldId id="558" r:id="rId18"/>
    <p:sldId id="531" r:id="rId19"/>
    <p:sldId id="532" r:id="rId20"/>
    <p:sldId id="533" r:id="rId21"/>
    <p:sldId id="534" r:id="rId22"/>
    <p:sldId id="559" r:id="rId23"/>
    <p:sldId id="560" r:id="rId24"/>
    <p:sldId id="535" r:id="rId25"/>
    <p:sldId id="536" r:id="rId26"/>
    <p:sldId id="537" r:id="rId27"/>
    <p:sldId id="562" r:id="rId28"/>
    <p:sldId id="561" r:id="rId29"/>
    <p:sldId id="538" r:id="rId30"/>
    <p:sldId id="563" r:id="rId31"/>
    <p:sldId id="539" r:id="rId32"/>
    <p:sldId id="540" r:id="rId33"/>
    <p:sldId id="565" r:id="rId34"/>
    <p:sldId id="541" r:id="rId35"/>
    <p:sldId id="542" r:id="rId36"/>
    <p:sldId id="566" r:id="rId37"/>
    <p:sldId id="543" r:id="rId38"/>
    <p:sldId id="544" r:id="rId39"/>
    <p:sldId id="545" r:id="rId40"/>
    <p:sldId id="385" r:id="rId41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8DC4"/>
    <a:srgbClr val="3F6EA7"/>
    <a:srgbClr val="3C609A"/>
    <a:srgbClr val="345284"/>
    <a:srgbClr val="CDF1FF"/>
    <a:srgbClr val="97E1FF"/>
    <a:srgbClr val="00A4E6"/>
    <a:srgbClr val="5BD0FF"/>
    <a:srgbClr val="29C2FF"/>
    <a:srgbClr val="11B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26" autoAdjust="0"/>
    <p:restoredTop sz="98898" autoAdjust="0"/>
  </p:normalViewPr>
  <p:slideViewPr>
    <p:cSldViewPr>
      <p:cViewPr>
        <p:scale>
          <a:sx n="100" d="100"/>
          <a:sy n="100" d="100"/>
        </p:scale>
        <p:origin x="-492" y="-300"/>
      </p:cViewPr>
      <p:guideLst>
        <p:guide orient="horz" pos="119"/>
        <p:guide pos="15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-4080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C39FFA-0F1A-413B-9BFE-941741C2D487}" type="datetimeFigureOut">
              <a:rPr lang="ko-KR" altLang="en-US" smtClean="0"/>
              <a:pPr/>
              <a:t>2015-06-10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E8097-7531-4C06-8889-FE1FF848364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23296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6F0AE-7B65-4C9A-8729-A5D1A0ABE57B}" type="datetimeFigureOut">
              <a:rPr lang="ko-KR" altLang="en-US" smtClean="0"/>
              <a:pPr/>
              <a:t>2015-06-10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72E7F-A2FE-4F50-A94D-8786A43CAC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898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6"/>
          <p:cNvSpPr/>
          <p:nvPr userDrawn="1"/>
        </p:nvSpPr>
        <p:spPr>
          <a:xfrm>
            <a:off x="0" y="5517232"/>
            <a:ext cx="9144000" cy="134076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14" name="제목 13"/>
          <p:cNvSpPr>
            <a:spLocks noGrp="1"/>
          </p:cNvSpPr>
          <p:nvPr>
            <p:ph type="title"/>
          </p:nvPr>
        </p:nvSpPr>
        <p:spPr>
          <a:xfrm>
            <a:off x="323528" y="5589240"/>
            <a:ext cx="8229600" cy="1008112"/>
          </a:xfrm>
        </p:spPr>
        <p:txBody>
          <a:bodyPr/>
          <a:lstStyle>
            <a:lvl1pPr algn="l">
              <a:defRPr sz="3200" b="1">
                <a:solidFill>
                  <a:schemeClr val="bg1"/>
                </a:solidFill>
                <a:latin typeface="아리따M" pitchFamily="18" charset="-127"/>
                <a:ea typeface="아리따M" pitchFamily="18" charset="-127"/>
              </a:defRPr>
            </a:lvl1pPr>
          </a:lstStyle>
          <a:p>
            <a:r>
              <a:rPr lang="en-US" altLang="ko-KR" dirty="0" smtClean="0"/>
              <a:t>Click to edit Master title style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6494903"/>
            <a:ext cx="1702710" cy="251931"/>
          </a:xfrm>
          <a:prstGeom prst="rect">
            <a:avLst/>
          </a:prstGeom>
        </p:spPr>
      </p:pic>
      <p:pic>
        <p:nvPicPr>
          <p:cNvPr id="2050" name="Picture 2" descr="C:\Users\김지선\Desktop\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4282234"/>
            <a:ext cx="3672409" cy="102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김지선\Desktop\이미지 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306"/>
            <a:ext cx="3792066" cy="384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김지선\Desktop\이미지 3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296789"/>
            <a:ext cx="740590" cy="334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6"/>
          <p:cNvSpPr/>
          <p:nvPr userDrawn="1"/>
        </p:nvSpPr>
        <p:spPr>
          <a:xfrm>
            <a:off x="-1" y="6163792"/>
            <a:ext cx="9144001" cy="69420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15" name="직사각형 10"/>
          <p:cNvSpPr/>
          <p:nvPr userDrawn="1"/>
        </p:nvSpPr>
        <p:spPr>
          <a:xfrm>
            <a:off x="0" y="6091238"/>
            <a:ext cx="9144000" cy="72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pic>
        <p:nvPicPr>
          <p:cNvPr id="1027" name="Picture 3" descr="C:\Users\김지선\Desktop\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97152"/>
            <a:ext cx="4229284" cy="118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김지선\Desktop\이미지 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797152"/>
            <a:ext cx="819938" cy="36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김지선\Desktop\이미지 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506" y="-1"/>
            <a:ext cx="4558495" cy="462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2500584" y="1340768"/>
            <a:ext cx="5095752" cy="2520280"/>
          </a:xfrm>
        </p:spPr>
        <p:txBody>
          <a:bodyPr/>
          <a:lstStyle>
            <a:lvl1pPr algn="l">
              <a:defRPr sz="5400" b="1" i="1" baseline="0">
                <a:solidFill>
                  <a:schemeClr val="accent6"/>
                </a:solidFill>
                <a:latin typeface="다음_Regular" pitchFamily="2" charset="-127"/>
                <a:ea typeface="다음_Regular" pitchFamily="2" charset="-127"/>
              </a:defRPr>
            </a:lvl1pPr>
          </a:lstStyle>
          <a:p>
            <a:r>
              <a:rPr lang="en-US" altLang="ko-KR" dirty="0" smtClean="0"/>
              <a:t>Thank you.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저작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29" descr="쿡북로고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7578" y="595313"/>
            <a:ext cx="1216025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6"/>
          <p:cNvSpPr txBox="1">
            <a:spLocks noChangeArrowheads="1"/>
          </p:cNvSpPr>
          <p:nvPr userDrawn="1"/>
        </p:nvSpPr>
        <p:spPr bwMode="auto">
          <a:xfrm>
            <a:off x="880542" y="981075"/>
            <a:ext cx="7186612" cy="3693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800" dirty="0" smtClean="0">
                <a:latin typeface="HY견고딕" pitchFamily="18" charset="-127"/>
                <a:ea typeface="HY견고딕" pitchFamily="18" charset="-127"/>
              </a:rPr>
              <a:t>IT</a:t>
            </a:r>
            <a:r>
              <a:rPr kumimoji="0" lang="en-US" altLang="ko-KR" sz="1800" baseline="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0" lang="en-US" altLang="ko-KR" sz="1800" baseline="0" dirty="0" err="1" smtClean="0">
                <a:latin typeface="HY견고딕" pitchFamily="18" charset="-127"/>
                <a:ea typeface="HY견고딕" pitchFamily="18" charset="-127"/>
              </a:rPr>
              <a:t>CookBook</a:t>
            </a:r>
            <a:r>
              <a:rPr kumimoji="0" lang="en-US" altLang="ko-KR" sz="1800" baseline="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kumimoji="0" lang="ko-KR" altLang="en-US" sz="1800" baseline="0" dirty="0" smtClean="0">
                <a:latin typeface="HY견고딕" pitchFamily="18" charset="-127"/>
                <a:ea typeface="HY견고딕" pitchFamily="18" charset="-127"/>
              </a:rPr>
              <a:t>정보 보안 개론</a:t>
            </a:r>
            <a:r>
              <a:rPr kumimoji="0" lang="en-US" altLang="ko-KR" sz="1800" baseline="0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kumimoji="0" lang="ko-KR" altLang="en-US" sz="1800" baseline="0" dirty="0" smtClean="0">
                <a:latin typeface="HY견고딕" pitchFamily="18" charset="-127"/>
                <a:ea typeface="HY견고딕" pitchFamily="18" charset="-127"/>
              </a:rPr>
              <a:t>개정판</a:t>
            </a:r>
            <a:r>
              <a:rPr kumimoji="0" lang="en-US" altLang="ko-KR" sz="1800" baseline="0" dirty="0" smtClean="0">
                <a:latin typeface="HY견고딕" pitchFamily="18" charset="-127"/>
                <a:ea typeface="HY견고딕" pitchFamily="18" charset="-127"/>
              </a:rPr>
              <a:t>)</a:t>
            </a:r>
            <a:endParaRPr kumimoji="0" lang="de-DE" altLang="ko-KR" sz="180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7"/>
          <p:cNvSpPr txBox="1"/>
          <p:nvPr userDrawn="1"/>
        </p:nvSpPr>
        <p:spPr>
          <a:xfrm>
            <a:off x="612453" y="1700213"/>
            <a:ext cx="7991475" cy="13542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>
              <a:solidFill>
                <a:srgbClr val="222222"/>
              </a:solidFill>
              <a:ea typeface="맑은 고딕" pitchFamily="50" charset="-127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>
                <a:solidFill>
                  <a:schemeClr val="tx1">
                    <a:lumMod val="95000"/>
                    <a:lumOff val="5000"/>
                  </a:schemeClr>
                </a:solidFill>
                <a:ea typeface="맑은 고딕" pitchFamily="50" charset="-127"/>
              </a:rPr>
              <a:t>[</a:t>
            </a:r>
            <a:r>
              <a:rPr kumimoji="0"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ea typeface="맑은 고딕" pitchFamily="50" charset="-127"/>
              </a:rPr>
              <a:t>강의교안 이용 안내</a:t>
            </a:r>
            <a:r>
              <a:rPr kumimoji="0" lang="en-US" altLang="ko-KR" sz="1400" b="1" dirty="0">
                <a:solidFill>
                  <a:schemeClr val="tx1">
                    <a:lumMod val="95000"/>
                    <a:lumOff val="5000"/>
                  </a:schemeClr>
                </a:solidFill>
                <a:ea typeface="맑은 고딕" pitchFamily="50" charset="-127"/>
              </a:rPr>
              <a:t>]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>
              <a:ea typeface="맑은 고딕" pitchFamily="50" charset="-127"/>
            </a:endParaRPr>
          </a:p>
          <a:p>
            <a:pPr marL="171450" indent="-1714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ko-KR" altLang="en-US" sz="1000" dirty="0">
                <a:ea typeface="맑은 고딕" pitchFamily="50" charset="-127"/>
              </a:rPr>
              <a:t>본 강의교안의 저작권은 </a:t>
            </a:r>
            <a:r>
              <a:rPr kumimoji="0" lang="ko-KR" altLang="en-US" sz="1000" dirty="0" err="1" smtClean="0">
                <a:ea typeface="맑은 고딕" pitchFamily="50" charset="-127"/>
              </a:rPr>
              <a:t>한빛아카데미</a:t>
            </a:r>
            <a:r>
              <a:rPr kumimoji="0" lang="ko-KR" altLang="en-US" sz="1000" dirty="0" smtClean="0">
                <a:ea typeface="맑은 고딕" pitchFamily="50" charset="-127"/>
              </a:rPr>
              <a:t>㈜</a:t>
            </a:r>
            <a:r>
              <a:rPr kumimoji="0" lang="ko-KR" altLang="en-US" sz="1000" dirty="0">
                <a:ea typeface="맑은 고딕" pitchFamily="50" charset="-127"/>
              </a:rPr>
              <a:t>에 있습니다</a:t>
            </a:r>
            <a:r>
              <a:rPr kumimoji="0" lang="en-US" altLang="ko-KR" sz="1000" dirty="0">
                <a:ea typeface="맑은 고딕" pitchFamily="50" charset="-127"/>
              </a:rPr>
              <a:t>.</a:t>
            </a:r>
            <a:r>
              <a:rPr kumimoji="0" lang="ko-KR" altLang="en-US" sz="1000" dirty="0">
                <a:solidFill>
                  <a:srgbClr val="222222"/>
                </a:solidFill>
                <a:ea typeface="맑은 고딕" pitchFamily="50" charset="-127"/>
              </a:rPr>
              <a:t> </a:t>
            </a:r>
            <a:endParaRPr kumimoji="0" lang="en-US" altLang="ko-KR" sz="1000" dirty="0">
              <a:solidFill>
                <a:srgbClr val="222222"/>
              </a:solidFill>
              <a:ea typeface="맑은 고딕" pitchFamily="50" charset="-127"/>
            </a:endParaRPr>
          </a:p>
          <a:p>
            <a:pPr marL="171450" indent="-1714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이 자료를 무단으로 전제하거나 배포할 경우 저작권법 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136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조에 의거하여 최고 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5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년 이하의 </a:t>
            </a:r>
            <a:r>
              <a:rPr kumimoji="0" lang="ko-KR" altLang="en-US" sz="1000" u="sng" dirty="0" smtClean="0">
                <a:solidFill>
                  <a:srgbClr val="222222"/>
                </a:solidFill>
                <a:ea typeface="맑은 고딕" pitchFamily="50" charset="-127"/>
              </a:rPr>
              <a:t>징역</a:t>
            </a:r>
            <a:r>
              <a:rPr kumimoji="0" lang="en-US" altLang="ko-KR" sz="1000" u="sng" dirty="0" smtClean="0">
                <a:solidFill>
                  <a:srgbClr val="222222"/>
                </a:solidFill>
                <a:ea typeface="맑은 고딕" pitchFamily="50" charset="-127"/>
              </a:rPr>
              <a:t> 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또는 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5</a:t>
            </a:r>
            <a:r>
              <a:rPr kumimoji="0" lang="ko-KR" altLang="en-US" sz="1000" u="sng" dirty="0" err="1">
                <a:solidFill>
                  <a:srgbClr val="222222"/>
                </a:solidFill>
                <a:ea typeface="맑은 고딕" pitchFamily="50" charset="-127"/>
              </a:rPr>
              <a:t>천만원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 이하의 벌금에 처할 수 있고 이를 병과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(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倂科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)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할 수도 있습니다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.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000" dirty="0">
              <a:ea typeface="맑은 고딕" pitchFamily="50" charset="-127"/>
            </a:endParaRPr>
          </a:p>
        </p:txBody>
      </p:sp>
      <p:sp>
        <p:nvSpPr>
          <p:cNvPr id="5" name="모서리가 둥근 직사각형 8"/>
          <p:cNvSpPr/>
          <p:nvPr userDrawn="1"/>
        </p:nvSpPr>
        <p:spPr>
          <a:xfrm>
            <a:off x="323528" y="404813"/>
            <a:ext cx="8497887" cy="6048375"/>
          </a:xfrm>
          <a:prstGeom prst="roundRect">
            <a:avLst>
              <a:gd name="adj" fmla="val 5013"/>
            </a:avLst>
          </a:prstGeom>
          <a:noFill/>
          <a:ln w="539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9"/>
          <p:cNvSpPr txBox="1"/>
          <p:nvPr userDrawn="1"/>
        </p:nvSpPr>
        <p:spPr>
          <a:xfrm>
            <a:off x="755576" y="768921"/>
            <a:ext cx="4085697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Y견고딕" pitchFamily="18" charset="-127"/>
                <a:ea typeface="HY견고딕" pitchFamily="18" charset="-127"/>
                <a:cs typeface="Tahoma" pitchFamily="34" charset="0"/>
              </a:rPr>
              <a:t>목차</a:t>
            </a:r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3"/>
          </p:nvPr>
        </p:nvSpPr>
        <p:spPr>
          <a:xfrm>
            <a:off x="755576" y="1851323"/>
            <a:ext cx="7615014" cy="4104456"/>
          </a:xfrm>
        </p:spPr>
        <p:txBody>
          <a:bodyPr/>
          <a:lstStyle>
            <a:lvl1pPr marL="457200" indent="-457200">
              <a:lnSpc>
                <a:spcPct val="200000"/>
              </a:lnSpc>
              <a:buFont typeface="+mj-lt"/>
              <a:buAutoNum type="arabicPeriod"/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ko-KR" altLang="en-US" dirty="0"/>
          </a:p>
        </p:txBody>
      </p:sp>
      <p:sp>
        <p:nvSpPr>
          <p:cNvPr id="11" name="모서리가 둥근 직사각형 8"/>
          <p:cNvSpPr/>
          <p:nvPr userDrawn="1"/>
        </p:nvSpPr>
        <p:spPr>
          <a:xfrm>
            <a:off x="323528" y="404813"/>
            <a:ext cx="8497887" cy="6048375"/>
          </a:xfrm>
          <a:prstGeom prst="roundRect">
            <a:avLst>
              <a:gd name="adj" fmla="val 5013"/>
            </a:avLst>
          </a:prstGeom>
          <a:noFill/>
          <a:ln w="539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pic>
        <p:nvPicPr>
          <p:cNvPr id="12" name="그림 29" descr="쿡북로고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0840" y="476250"/>
            <a:ext cx="10795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학습목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9"/>
          <p:cNvSpPr txBox="1"/>
          <p:nvPr userDrawn="1"/>
        </p:nvSpPr>
        <p:spPr>
          <a:xfrm>
            <a:off x="611560" y="762422"/>
            <a:ext cx="4085697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Y견고딕" pitchFamily="18" charset="-127"/>
                <a:ea typeface="HY견고딕" pitchFamily="18" charset="-127"/>
                <a:cs typeface="Tahoma" pitchFamily="34" charset="0"/>
              </a:rPr>
              <a:t>학습목표</a:t>
            </a:r>
          </a:p>
        </p:txBody>
      </p:sp>
      <p:sp>
        <p:nvSpPr>
          <p:cNvPr id="11" name="텍스트 개체 틀 6"/>
          <p:cNvSpPr>
            <a:spLocks noGrp="1"/>
          </p:cNvSpPr>
          <p:nvPr>
            <p:ph type="body" sz="quarter" idx="13"/>
          </p:nvPr>
        </p:nvSpPr>
        <p:spPr>
          <a:xfrm>
            <a:off x="755576" y="1844824"/>
            <a:ext cx="7704856" cy="4104456"/>
          </a:xfrm>
        </p:spPr>
        <p:txBody>
          <a:bodyPr/>
          <a:lstStyle>
            <a:lvl1pPr marL="457200" indent="-457200">
              <a:lnSpc>
                <a:spcPct val="200000"/>
              </a:lnSpc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ko-KR" altLang="en-US" dirty="0"/>
          </a:p>
        </p:txBody>
      </p:sp>
      <p:sp>
        <p:nvSpPr>
          <p:cNvPr id="7" name="모서리가 둥근 직사각형 8"/>
          <p:cNvSpPr/>
          <p:nvPr userDrawn="1"/>
        </p:nvSpPr>
        <p:spPr>
          <a:xfrm>
            <a:off x="323528" y="404813"/>
            <a:ext cx="8497887" cy="6048375"/>
          </a:xfrm>
          <a:prstGeom prst="roundRect">
            <a:avLst>
              <a:gd name="adj" fmla="val 5013"/>
            </a:avLst>
          </a:prstGeom>
          <a:noFill/>
          <a:ln w="539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pic>
        <p:nvPicPr>
          <p:cNvPr id="8" name="그림 29" descr="쿡북로고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0840" y="476250"/>
            <a:ext cx="10795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섹션 목차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29" descr="쿡북로고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99400" y="476250"/>
            <a:ext cx="10795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552" y="184745"/>
            <a:ext cx="7560840" cy="548680"/>
          </a:xfrm>
        </p:spPr>
        <p:txBody>
          <a:bodyPr/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cxnSp>
        <p:nvCxnSpPr>
          <p:cNvPr id="9" name="직선 연결선 8"/>
          <p:cNvCxnSpPr/>
          <p:nvPr userDrawn="1"/>
        </p:nvCxnSpPr>
        <p:spPr>
          <a:xfrm>
            <a:off x="2124744" y="908051"/>
            <a:ext cx="2339752" cy="0"/>
          </a:xfrm>
          <a:prstGeom prst="line">
            <a:avLst/>
          </a:prstGeom>
          <a:ln w="76200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 userDrawn="1"/>
        </p:nvCxnSpPr>
        <p:spPr>
          <a:xfrm>
            <a:off x="4464496" y="908051"/>
            <a:ext cx="2339752" cy="0"/>
          </a:xfrm>
          <a:prstGeom prst="line">
            <a:avLst/>
          </a:prstGeom>
          <a:ln w="76200">
            <a:solidFill>
              <a:schemeClr val="tx2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 userDrawn="1"/>
        </p:nvCxnSpPr>
        <p:spPr>
          <a:xfrm>
            <a:off x="6804248" y="908051"/>
            <a:ext cx="2339752" cy="0"/>
          </a:xfrm>
          <a:prstGeom prst="line">
            <a:avLst/>
          </a:prstGeom>
          <a:ln w="762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 userDrawn="1"/>
        </p:nvCxnSpPr>
        <p:spPr>
          <a:xfrm>
            <a:off x="0" y="908051"/>
            <a:ext cx="2339752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내용 개체 틀 2"/>
          <p:cNvSpPr>
            <a:spLocks noGrp="1"/>
          </p:cNvSpPr>
          <p:nvPr>
            <p:ph idx="10"/>
          </p:nvPr>
        </p:nvSpPr>
        <p:spPr>
          <a:xfrm>
            <a:off x="539552" y="1196752"/>
            <a:ext cx="8208912" cy="5400600"/>
          </a:xfr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n"/>
              <a:defRPr sz="1600" b="1">
                <a:latin typeface="+mn-ea"/>
                <a:ea typeface="+mn-ea"/>
              </a:defRPr>
            </a:lvl1pPr>
            <a:lvl2pPr marL="447675" indent="-180975">
              <a:spcAft>
                <a:spcPts val="40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 sz="1200"/>
            </a:lvl2pPr>
            <a:lvl3pPr marL="628650" indent="-180975">
              <a:spcAft>
                <a:spcPts val="300"/>
              </a:spcAft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  <a:defRPr sz="1200"/>
            </a:lvl3pPr>
            <a:lvl4pPr marL="809625" indent="-180975">
              <a:spcAft>
                <a:spcPts val="300"/>
              </a:spcAft>
              <a:buSzPct val="96000"/>
              <a:defRPr sz="1100"/>
            </a:lvl4pPr>
            <a:lvl5pPr marL="990600" indent="-180975">
              <a:defRPr sz="11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1326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본문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29" descr="쿡북로고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99400" y="476250"/>
            <a:ext cx="10795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직선 연결선 9"/>
          <p:cNvCxnSpPr/>
          <p:nvPr userDrawn="1"/>
        </p:nvCxnSpPr>
        <p:spPr>
          <a:xfrm>
            <a:off x="2124744" y="908051"/>
            <a:ext cx="2339752" cy="0"/>
          </a:xfrm>
          <a:prstGeom prst="line">
            <a:avLst/>
          </a:prstGeom>
          <a:ln w="76200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 userDrawn="1"/>
        </p:nvCxnSpPr>
        <p:spPr>
          <a:xfrm>
            <a:off x="4464496" y="908051"/>
            <a:ext cx="2339752" cy="0"/>
          </a:xfrm>
          <a:prstGeom prst="line">
            <a:avLst/>
          </a:prstGeom>
          <a:ln w="76200">
            <a:solidFill>
              <a:schemeClr val="accent3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 userDrawn="1"/>
        </p:nvCxnSpPr>
        <p:spPr>
          <a:xfrm>
            <a:off x="6804248" y="908051"/>
            <a:ext cx="2339752" cy="0"/>
          </a:xfrm>
          <a:prstGeom prst="line">
            <a:avLst/>
          </a:prstGeom>
          <a:ln w="76200">
            <a:solidFill>
              <a:schemeClr val="accent3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539552" y="184745"/>
            <a:ext cx="7560840" cy="548680"/>
          </a:xfrm>
        </p:spPr>
        <p:txBody>
          <a:bodyPr/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3" name="내용 개체 틀 2"/>
          <p:cNvSpPr>
            <a:spLocks noGrp="1"/>
          </p:cNvSpPr>
          <p:nvPr>
            <p:ph idx="1"/>
          </p:nvPr>
        </p:nvSpPr>
        <p:spPr>
          <a:xfrm>
            <a:off x="539552" y="1196752"/>
            <a:ext cx="3924944" cy="5400600"/>
          </a:xfr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n"/>
              <a:defRPr sz="1600" b="1">
                <a:latin typeface="+mn-ea"/>
                <a:ea typeface="+mn-ea"/>
              </a:defRPr>
            </a:lvl1pPr>
            <a:lvl2pPr marL="447675" indent="-180975">
              <a:spcAft>
                <a:spcPts val="40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 sz="1200"/>
            </a:lvl2pPr>
            <a:lvl3pPr marL="628650" indent="-180975">
              <a:spcAft>
                <a:spcPts val="300"/>
              </a:spcAft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  <a:defRPr sz="1200"/>
            </a:lvl3pPr>
            <a:lvl4pPr marL="809625" indent="-180975">
              <a:spcAft>
                <a:spcPts val="300"/>
              </a:spcAft>
              <a:buSzPct val="96000"/>
              <a:defRPr sz="1100"/>
            </a:lvl4pPr>
            <a:lvl5pPr marL="990600" indent="-180975">
              <a:defRPr sz="11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cxnSp>
        <p:nvCxnSpPr>
          <p:cNvPr id="21" name="직선 연결선 20"/>
          <p:cNvCxnSpPr/>
          <p:nvPr userDrawn="1"/>
        </p:nvCxnSpPr>
        <p:spPr>
          <a:xfrm>
            <a:off x="2124744" y="908051"/>
            <a:ext cx="2339752" cy="0"/>
          </a:xfrm>
          <a:prstGeom prst="line">
            <a:avLst/>
          </a:prstGeom>
          <a:ln w="76200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/>
          <p:nvPr userDrawn="1"/>
        </p:nvCxnSpPr>
        <p:spPr>
          <a:xfrm>
            <a:off x="4464496" y="908051"/>
            <a:ext cx="2339752" cy="0"/>
          </a:xfrm>
          <a:prstGeom prst="line">
            <a:avLst/>
          </a:prstGeom>
          <a:ln w="76200">
            <a:solidFill>
              <a:schemeClr val="tx2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 userDrawn="1"/>
        </p:nvCxnSpPr>
        <p:spPr>
          <a:xfrm>
            <a:off x="6804248" y="908051"/>
            <a:ext cx="2339752" cy="0"/>
          </a:xfrm>
          <a:prstGeom prst="line">
            <a:avLst/>
          </a:prstGeom>
          <a:ln w="762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 userDrawn="1"/>
        </p:nvCxnSpPr>
        <p:spPr>
          <a:xfrm>
            <a:off x="0" y="908051"/>
            <a:ext cx="2339752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내용 개체 틀 2"/>
          <p:cNvSpPr>
            <a:spLocks noGrp="1"/>
          </p:cNvSpPr>
          <p:nvPr>
            <p:ph idx="10"/>
          </p:nvPr>
        </p:nvSpPr>
        <p:spPr>
          <a:xfrm>
            <a:off x="4644008" y="1196752"/>
            <a:ext cx="3924944" cy="5400600"/>
          </a:xfr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n"/>
              <a:defRPr sz="1600" b="1">
                <a:latin typeface="+mn-ea"/>
                <a:ea typeface="+mn-ea"/>
              </a:defRPr>
            </a:lvl1pPr>
            <a:lvl2pPr marL="447675" indent="-180975">
              <a:spcAft>
                <a:spcPts val="40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 sz="1200"/>
            </a:lvl2pPr>
            <a:lvl3pPr marL="628650" indent="-180975">
              <a:spcAft>
                <a:spcPts val="300"/>
              </a:spcAft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  <a:defRPr sz="1200"/>
            </a:lvl3pPr>
            <a:lvl4pPr marL="809625" indent="-180975">
              <a:spcAft>
                <a:spcPts val="300"/>
              </a:spcAft>
              <a:buSzPct val="96000"/>
              <a:defRPr sz="1100"/>
            </a:lvl4pPr>
            <a:lvl5pPr marL="990600" indent="-180975">
              <a:defRPr sz="11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1719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251520" y="274638"/>
            <a:ext cx="871296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251520" y="1600200"/>
            <a:ext cx="8712968" cy="48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534869"/>
            <a:ext cx="2133600" cy="253281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3C4A7B72-6AE8-49C2-8F32-E8A725FD610D}" type="datetimeFigureOut">
              <a:rPr lang="ko-KR" altLang="en-US" smtClean="0"/>
              <a:pPr>
                <a:defRPr/>
              </a:pPr>
              <a:t>2015-06-10</a:t>
            </a:fld>
            <a:endParaRPr lang="ko-KR" altLang="en-US" dirty="0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525344"/>
            <a:ext cx="2895600" cy="253281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515819"/>
            <a:ext cx="2133600" cy="253281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52DD98C4-AD35-4759-9571-E1AA62A00DA9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6" r:id="rId6"/>
    <p:sldLayoutId id="2147483685" r:id="rId7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Blip>
          <a:blip r:embed="rId9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제목 1"/>
          <p:cNvSpPr>
            <a:spLocks noGrp="1"/>
          </p:cNvSpPr>
          <p:nvPr>
            <p:ph type="ctrTitle"/>
          </p:nvPr>
        </p:nvSpPr>
        <p:spPr>
          <a:xfrm>
            <a:off x="53268" y="5589241"/>
            <a:ext cx="9324528" cy="1080120"/>
          </a:xfrm>
        </p:spPr>
        <p:txBody>
          <a:bodyPr/>
          <a:lstStyle/>
          <a:p>
            <a:pPr eaLnBrk="1" hangingPunct="1"/>
            <a:r>
              <a:rPr lang="en-US" altLang="ko-KR" sz="2800" dirty="0" smtClean="0"/>
              <a:t>Chapter 13. </a:t>
            </a:r>
            <a:r>
              <a:rPr lang="ko-KR" altLang="en-US" sz="2800" dirty="0" smtClean="0"/>
              <a:t>보안관리 </a:t>
            </a:r>
            <a:r>
              <a:rPr lang="en-US" altLang="ko-KR" sz="2800" dirty="0" smtClean="0"/>
              <a:t>: </a:t>
            </a:r>
            <a:r>
              <a:rPr lang="ko-KR" altLang="en-US" sz="1900" dirty="0" smtClean="0">
                <a:solidFill>
                  <a:schemeClr val="accent6"/>
                </a:solidFill>
              </a:rPr>
              <a:t>보안 수준을 높이기 위해 기술 이외 필요한 것들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03 </a:t>
            </a:r>
            <a:r>
              <a:rPr lang="ko-KR" altLang="en-US" dirty="0" smtClean="0"/>
              <a:t>보안 조직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보안 조직의 종류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시스템 </a:t>
            </a:r>
            <a:r>
              <a:rPr lang="ko-KR" altLang="en-US" dirty="0" err="1" smtClean="0"/>
              <a:t>운영팀</a:t>
            </a:r>
            <a:r>
              <a:rPr lang="ko-KR" altLang="en-US" dirty="0" smtClean="0"/>
              <a:t> 하위에 보안 인력이 위치한 경우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회사는 보안 인력을 두기는 했지만 가장 소극적인 형태로 둠</a:t>
            </a:r>
            <a:r>
              <a:rPr lang="en-US" altLang="ko-KR" dirty="0" smtClean="0"/>
              <a:t>.</a:t>
            </a:r>
          </a:p>
          <a:p>
            <a:pPr lvl="2"/>
            <a:r>
              <a:rPr lang="ko-KR" altLang="en-US" dirty="0" smtClean="0"/>
              <a:t>보안 인력은 방화벽 운영이나 시스템에 대한 보안 패치</a:t>
            </a:r>
            <a:r>
              <a:rPr lang="en-US" altLang="ko-KR" dirty="0" smtClean="0"/>
              <a:t>, PC </a:t>
            </a:r>
            <a:r>
              <a:rPr lang="ko-KR" altLang="en-US" dirty="0" smtClean="0"/>
              <a:t>보안에 한정된 업무만을 수행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이러한 형태의 보안 조직은 관리적인 측면의 보안을 고려할 수 없음</a:t>
            </a:r>
            <a:r>
              <a:rPr lang="en-US" altLang="ko-KR" dirty="0" smtClean="0"/>
              <a:t>.</a:t>
            </a:r>
          </a:p>
          <a:p>
            <a:pPr lvl="2"/>
            <a:r>
              <a:rPr lang="en-US" altLang="ko-KR" dirty="0" smtClean="0"/>
              <a:t>IT </a:t>
            </a:r>
            <a:r>
              <a:rPr lang="ko-KR" altLang="en-US" dirty="0" err="1" smtClean="0"/>
              <a:t>운영팀</a:t>
            </a:r>
            <a:r>
              <a:rPr lang="ko-KR" altLang="en-US" dirty="0" smtClean="0"/>
              <a:t> 내부에서도 직급이나 영향력이 낮은 경우가 많아 보안 정책을 통제로서 운영할 만한 힘이 없음</a:t>
            </a:r>
            <a:r>
              <a:rPr lang="en-US" altLang="ko-KR" dirty="0" smtClean="0"/>
              <a:t>.</a:t>
            </a:r>
          </a:p>
          <a:p>
            <a:pPr lvl="1"/>
            <a:endParaRPr lang="ko-KR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2776" y="3013724"/>
            <a:ext cx="6566218" cy="2503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69068" y="5705638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13-3]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보안 인력이 시스템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운영팀에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 귀속된 경우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03 </a:t>
            </a:r>
            <a:r>
              <a:rPr lang="ko-KR" altLang="en-US" dirty="0" smtClean="0"/>
              <a:t>보안 조직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보안 조직의 종류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IT </a:t>
            </a:r>
            <a:r>
              <a:rPr lang="ko-KR" altLang="en-US" dirty="0" smtClean="0"/>
              <a:t>기획팀의 하위에 보안 인력이 위치한 경우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IT </a:t>
            </a:r>
            <a:r>
              <a:rPr lang="ko-KR" altLang="en-US" dirty="0" smtClean="0"/>
              <a:t>기획팀은 일반적으로 다른 팀과 커뮤니케이션이 활발하고 </a:t>
            </a:r>
            <a:r>
              <a:rPr lang="en-US" altLang="ko-KR" dirty="0" smtClean="0"/>
              <a:t>IT </a:t>
            </a:r>
            <a:r>
              <a:rPr lang="ko-KR" altLang="en-US" dirty="0" err="1" smtClean="0"/>
              <a:t>운영팀의</a:t>
            </a:r>
            <a:r>
              <a:rPr lang="ko-KR" altLang="en-US" dirty="0" smtClean="0"/>
              <a:t> 전체 사업에 대한 관점을 유지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시스템 </a:t>
            </a:r>
            <a:r>
              <a:rPr lang="ko-KR" altLang="en-US" dirty="0" err="1" smtClean="0"/>
              <a:t>운영팀의</a:t>
            </a:r>
            <a:r>
              <a:rPr lang="ko-KR" altLang="en-US" dirty="0" smtClean="0"/>
              <a:t> 하위 조직인 경우보다 좀 더 나은 통제력을 갖출 수 있음</a:t>
            </a:r>
            <a:r>
              <a:rPr lang="en-US" altLang="ko-KR" dirty="0" smtClean="0"/>
              <a:t>.</a:t>
            </a:r>
          </a:p>
          <a:p>
            <a:pPr marL="285750" indent="-285750">
              <a:spcBef>
                <a:spcPct val="0"/>
              </a:spcBef>
              <a:spcAft>
                <a:spcPts val="600"/>
              </a:spcAft>
            </a:pPr>
            <a:endParaRPr lang="en-US" altLang="ko-KR" dirty="0" smtClean="0"/>
          </a:p>
          <a:p>
            <a:pPr marL="285750" indent="-285750">
              <a:spcBef>
                <a:spcPct val="0"/>
              </a:spcBef>
              <a:spcAft>
                <a:spcPts val="600"/>
              </a:spcAft>
            </a:pPr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7997" y="2527725"/>
            <a:ext cx="6914855" cy="270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24868" y="5229200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13-4]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보안 인력이 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IT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기획팀에 귀속된 경우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03 </a:t>
            </a:r>
            <a:r>
              <a:rPr lang="ko-KR" altLang="en-US" dirty="0" smtClean="0"/>
              <a:t>보안 조직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보안 조직의 종류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CEO </a:t>
            </a:r>
            <a:r>
              <a:rPr lang="ko-KR" altLang="en-US" dirty="0" smtClean="0"/>
              <a:t>또는 </a:t>
            </a:r>
            <a:r>
              <a:rPr lang="en-US" altLang="ko-KR" dirty="0" smtClean="0"/>
              <a:t>CSO </a:t>
            </a:r>
            <a:r>
              <a:rPr lang="ko-KR" altLang="en-US" dirty="0" smtClean="0"/>
              <a:t>직속의 별도의 조직으로 </a:t>
            </a:r>
            <a:r>
              <a:rPr lang="ko-KR" altLang="en-US" dirty="0" err="1" smtClean="0"/>
              <a:t>보안팀을</a:t>
            </a:r>
            <a:r>
              <a:rPr lang="ko-KR" altLang="en-US" dirty="0" smtClean="0"/>
              <a:t> 운영하는 경우</a:t>
            </a:r>
            <a:endParaRPr lang="en-US" altLang="ko-KR" dirty="0" smtClean="0"/>
          </a:p>
          <a:p>
            <a:pPr lvl="2"/>
            <a:r>
              <a:rPr lang="ko-KR" altLang="en-US" dirty="0" err="1" smtClean="0"/>
              <a:t>보안팀이</a:t>
            </a:r>
            <a:r>
              <a:rPr lang="ko-KR" altLang="en-US" dirty="0" smtClean="0"/>
              <a:t> 회사전체의 보안 프레임워크를 적용하는 것이 불가능함</a:t>
            </a:r>
            <a:r>
              <a:rPr lang="en-US" altLang="ko-KR" dirty="0" smtClean="0"/>
              <a:t>.</a:t>
            </a:r>
          </a:p>
          <a:p>
            <a:pPr lvl="2"/>
            <a:r>
              <a:rPr lang="ko-KR" altLang="en-US" dirty="0" smtClean="0"/>
              <a:t>보안 프레임워크는 보안 조직이 경영진의 의사를 충분히 반영하여 회사의 보안 수준을 끌어올릴 것을 요구</a:t>
            </a:r>
            <a:endParaRPr lang="en-US" altLang="ko-KR" dirty="0" smtClean="0"/>
          </a:p>
          <a:p>
            <a:pPr lvl="3"/>
            <a:r>
              <a:rPr lang="ko-KR" altLang="en-US" dirty="0" smtClean="0"/>
              <a:t>실제로 우리나라의 최상위 기업들은 이러한 영향력을 충분히 발휘할 수 있는 형태로 보안 조직을 두고 있음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7066" y="2754294"/>
            <a:ext cx="7070994" cy="1682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87624" y="4581128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13-5]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보안 인력이 경영진 직속인 경우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03 </a:t>
            </a:r>
            <a:r>
              <a:rPr lang="ko-KR" altLang="en-US" dirty="0" smtClean="0"/>
              <a:t>보안 조직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보안 조직의 종류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보안팀의</a:t>
            </a:r>
            <a:r>
              <a:rPr lang="ko-KR" altLang="en-US" dirty="0" smtClean="0"/>
              <a:t> 역할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정보 보안 업무를 기획하고 각종 통제 사항을 관리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모니터링</a:t>
            </a:r>
            <a:r>
              <a:rPr lang="en-US" altLang="ko-KR" dirty="0" smtClean="0"/>
              <a:t>, </a:t>
            </a:r>
            <a:r>
              <a:rPr lang="ko-KR" altLang="en-US" dirty="0" smtClean="0"/>
              <a:t>위협 분석 등을 통하여 평시 정보 보안 관리를 이행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조직 임직원에 대한 정보 보안 교육을 시행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긴급 상황에 대처하기 위한 비상 계획의 수립과 운영을 지원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보안팀</a:t>
            </a:r>
            <a:r>
              <a:rPr lang="ko-KR" altLang="en-US" dirty="0" smtClean="0"/>
              <a:t> 내부의 인력 구성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ko-KR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049" y="3213961"/>
            <a:ext cx="4999119" cy="3215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88556" y="6417824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13-6]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보안팀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 내부의 구성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03 </a:t>
            </a:r>
            <a:r>
              <a:rPr lang="ko-KR" altLang="en-US" dirty="0" smtClean="0"/>
              <a:t>보안 조직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보안 조직의 종류</a:t>
            </a:r>
            <a:endParaRPr lang="en-US" altLang="ko-KR" dirty="0" smtClean="0"/>
          </a:p>
          <a:p>
            <a:pPr lvl="1">
              <a:buFont typeface="Wingdings" pitchFamily="2" charset="2"/>
              <a:buChar char=""/>
            </a:pPr>
            <a:r>
              <a:rPr lang="ko-KR" altLang="en-US" dirty="0" smtClean="0"/>
              <a:t>정보 보안 책임자의 주요 업무 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정보 보안을 위해 적정한 예산을 확보하여 지원한다</a:t>
            </a:r>
            <a:r>
              <a:rPr lang="en-US" altLang="ko-KR" dirty="0" smtClean="0"/>
              <a:t>.</a:t>
            </a:r>
          </a:p>
          <a:p>
            <a:pPr lvl="2"/>
            <a:r>
              <a:rPr lang="ko-KR" altLang="en-US" dirty="0" smtClean="0"/>
              <a:t>정보 보안을 위해 필요한 조직을 구성하고 적정한 인적 자원을 지원한다</a:t>
            </a:r>
            <a:r>
              <a:rPr lang="en-US" altLang="ko-KR" dirty="0" smtClean="0"/>
              <a:t>.</a:t>
            </a:r>
          </a:p>
          <a:p>
            <a:pPr lvl="2"/>
            <a:r>
              <a:rPr lang="ko-KR" altLang="en-US" dirty="0" err="1" smtClean="0"/>
              <a:t>필요시</a:t>
            </a:r>
            <a:r>
              <a:rPr lang="ko-KR" altLang="en-US" dirty="0" smtClean="0"/>
              <a:t> 적정한 </a:t>
            </a:r>
            <a:r>
              <a:rPr lang="ko-KR" altLang="en-US" dirty="0" err="1" smtClean="0"/>
              <a:t>내외부</a:t>
            </a:r>
            <a:r>
              <a:rPr lang="ko-KR" altLang="en-US" dirty="0" smtClean="0"/>
              <a:t> 정보 보안 교육을 지원한다</a:t>
            </a:r>
            <a:r>
              <a:rPr lang="en-US" altLang="ko-KR" dirty="0" smtClean="0"/>
              <a:t>.</a:t>
            </a:r>
          </a:p>
          <a:p>
            <a:pPr lvl="2"/>
            <a:r>
              <a:rPr lang="ko-KR" altLang="en-US" dirty="0" smtClean="0"/>
              <a:t>정보 보안을 위해 필요한 지침과 절차를 수립하여 시행할 수 있도록 지원한다</a:t>
            </a:r>
            <a:r>
              <a:rPr lang="en-US" altLang="ko-KR" dirty="0" smtClean="0"/>
              <a:t>.</a:t>
            </a:r>
          </a:p>
          <a:p>
            <a:pPr lvl="2"/>
            <a:r>
              <a:rPr lang="ko-KR" altLang="en-US" dirty="0" smtClean="0"/>
              <a:t>규정된 정보 보안 활동이 지속적으로 이행될 수 있도록 보장하고 지원한다</a:t>
            </a:r>
            <a:r>
              <a:rPr lang="en-US" altLang="ko-KR" dirty="0" smtClean="0"/>
              <a:t>.</a:t>
            </a:r>
          </a:p>
          <a:p>
            <a:pPr lvl="1">
              <a:buFont typeface="Wingdings" pitchFamily="2" charset="2"/>
              <a:buChar char=""/>
            </a:pPr>
            <a:r>
              <a:rPr lang="ko-KR" altLang="en-US" dirty="0" smtClean="0"/>
              <a:t>정보 보안 관리자의 주요 업무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기술적 보안에 중점을 둔 정보 보안 업무를 기획하고 점검한다</a:t>
            </a:r>
            <a:r>
              <a:rPr lang="en-US" altLang="ko-KR" dirty="0" smtClean="0"/>
              <a:t>.</a:t>
            </a:r>
          </a:p>
          <a:p>
            <a:pPr lvl="2"/>
            <a:r>
              <a:rPr lang="ko-KR" altLang="en-US" dirty="0" smtClean="0"/>
              <a:t>시스템 담당자 및 일반 사용자의 정보 보안 활동의 실천을 독려한다</a:t>
            </a:r>
            <a:r>
              <a:rPr lang="en-US" altLang="ko-KR" dirty="0" smtClean="0"/>
              <a:t>.</a:t>
            </a:r>
          </a:p>
          <a:p>
            <a:pPr lvl="2"/>
            <a:r>
              <a:rPr lang="ko-KR" altLang="en-US" dirty="0" smtClean="0"/>
              <a:t>정보 보안 담당자의 의견을 기술적으로 검토한 후 관련 조치를 지시한다</a:t>
            </a:r>
            <a:r>
              <a:rPr lang="en-US" altLang="ko-KR" dirty="0" smtClean="0"/>
              <a:t>.</a:t>
            </a:r>
          </a:p>
          <a:p>
            <a:pPr lvl="2"/>
            <a:r>
              <a:rPr lang="ko-KR" altLang="en-US" dirty="0" smtClean="0"/>
              <a:t>각종 시스템 관련 작업 요청에 대한 검토 및 수행을 결정한다</a:t>
            </a:r>
            <a:r>
              <a:rPr lang="en-US" altLang="ko-KR" dirty="0" smtClean="0"/>
              <a:t>.</a:t>
            </a:r>
          </a:p>
          <a:p>
            <a:pPr lvl="1"/>
            <a:endParaRPr lang="en-US" altLang="ko-KR" dirty="0" smtClean="0"/>
          </a:p>
          <a:p>
            <a:pPr lvl="1"/>
            <a:endParaRPr lang="ko-KR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03 </a:t>
            </a:r>
            <a:r>
              <a:rPr lang="ko-KR" altLang="en-US" dirty="0" smtClean="0"/>
              <a:t>보안 조직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539552" y="1124744"/>
            <a:ext cx="8208912" cy="5400600"/>
          </a:xfrm>
        </p:spPr>
        <p:txBody>
          <a:bodyPr/>
          <a:lstStyle/>
          <a:p>
            <a:r>
              <a:rPr lang="ko-KR" altLang="en-US" dirty="0" smtClean="0"/>
              <a:t>보안 조직의 종류</a:t>
            </a:r>
            <a:endParaRPr lang="en-US" altLang="ko-KR" dirty="0" smtClean="0"/>
          </a:p>
          <a:p>
            <a:pPr lvl="1">
              <a:buFont typeface="Wingdings" pitchFamily="2" charset="2"/>
              <a:buChar char=""/>
            </a:pPr>
            <a:r>
              <a:rPr lang="ko-KR" altLang="en-US" dirty="0" smtClean="0"/>
              <a:t>정보 보안 담당자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전체 시스템의 보안을 관리한다</a:t>
            </a:r>
            <a:r>
              <a:rPr lang="en-US" altLang="ko-KR" dirty="0" smtClean="0"/>
              <a:t>.</a:t>
            </a:r>
          </a:p>
          <a:p>
            <a:pPr lvl="2"/>
            <a:r>
              <a:rPr lang="ko-KR" altLang="en-US" dirty="0" smtClean="0"/>
              <a:t>일반 사용자에게 보안 교육을 한다</a:t>
            </a:r>
            <a:r>
              <a:rPr lang="en-US" altLang="ko-KR" dirty="0" smtClean="0"/>
              <a:t>.</a:t>
            </a:r>
          </a:p>
          <a:p>
            <a:pPr lvl="2"/>
            <a:r>
              <a:rPr lang="ko-KR" altLang="en-US" dirty="0" err="1" smtClean="0"/>
              <a:t>웜</a:t>
            </a:r>
            <a:r>
              <a:rPr lang="en-US" altLang="ko-KR" dirty="0" smtClean="0"/>
              <a:t>, </a:t>
            </a:r>
            <a:r>
              <a:rPr lang="ko-KR" altLang="en-US" dirty="0" smtClean="0"/>
              <a:t>바이러스에 대비한다</a:t>
            </a:r>
            <a:r>
              <a:rPr lang="en-US" altLang="ko-KR" dirty="0" smtClean="0"/>
              <a:t>.</a:t>
            </a:r>
          </a:p>
          <a:p>
            <a:pPr lvl="2"/>
            <a:r>
              <a:rPr lang="ko-KR" altLang="en-US" dirty="0" smtClean="0"/>
              <a:t>신규 정보 보안 시스템을 구축하는 것에 대해 협의하고 신규 서비스 </a:t>
            </a:r>
            <a:r>
              <a:rPr lang="ko-KR" altLang="en-US" dirty="0" err="1" smtClean="0"/>
              <a:t>보안성을</a:t>
            </a:r>
            <a:r>
              <a:rPr lang="ko-KR" altLang="en-US" dirty="0" smtClean="0"/>
              <a:t> 심의한다</a:t>
            </a:r>
            <a:r>
              <a:rPr lang="en-US" altLang="ko-KR" dirty="0" smtClean="0"/>
              <a:t>.</a:t>
            </a:r>
          </a:p>
          <a:p>
            <a:pPr lvl="2"/>
            <a:r>
              <a:rPr lang="ko-KR" altLang="en-US" dirty="0" smtClean="0"/>
              <a:t>보안 관련 업무를 기획</a:t>
            </a:r>
            <a:r>
              <a:rPr lang="en-US" altLang="ko-KR" dirty="0" smtClean="0"/>
              <a:t>·</a:t>
            </a:r>
            <a:r>
              <a:rPr lang="ko-KR" altLang="en-US" dirty="0" smtClean="0"/>
              <a:t>추진</a:t>
            </a:r>
            <a:r>
              <a:rPr lang="en-US" altLang="ko-KR" dirty="0" smtClean="0"/>
              <a:t>·</a:t>
            </a:r>
            <a:r>
              <a:rPr lang="ko-KR" altLang="en-US" dirty="0" smtClean="0"/>
              <a:t>루틴화한다</a:t>
            </a:r>
            <a:r>
              <a:rPr lang="en-US" altLang="ko-KR" dirty="0" smtClean="0"/>
              <a:t>.</a:t>
            </a:r>
          </a:p>
          <a:p>
            <a:pPr lvl="2"/>
            <a:r>
              <a:rPr lang="ko-KR" altLang="en-US" dirty="0" smtClean="0"/>
              <a:t>각종 보안 시스템을 운영한다</a:t>
            </a:r>
            <a:r>
              <a:rPr lang="en-US" altLang="ko-KR" dirty="0" smtClean="0"/>
              <a:t>.</a:t>
            </a:r>
          </a:p>
          <a:p>
            <a:pPr lvl="2"/>
            <a:r>
              <a:rPr lang="ko-KR" altLang="en-US" dirty="0" smtClean="0"/>
              <a:t>보안 관련 지침서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절차서</a:t>
            </a:r>
            <a:r>
              <a:rPr lang="en-US" altLang="ko-KR" dirty="0" smtClean="0"/>
              <a:t>, </a:t>
            </a:r>
            <a:r>
              <a:rPr lang="ko-KR" altLang="en-US" dirty="0" smtClean="0"/>
              <a:t>매뉴얼을 작성한다</a:t>
            </a:r>
            <a:r>
              <a:rPr lang="en-US" altLang="ko-KR" dirty="0" smtClean="0"/>
              <a:t>.</a:t>
            </a:r>
          </a:p>
          <a:p>
            <a:pPr lvl="2"/>
            <a:r>
              <a:rPr lang="ko-KR" altLang="en-US" dirty="0" smtClean="0"/>
              <a:t>새로운 위협에 대비하기 위해 항시 최신 동향을 파악한다</a:t>
            </a:r>
            <a:r>
              <a:rPr lang="en-US" altLang="ko-KR" dirty="0" smtClean="0"/>
              <a:t>.</a:t>
            </a:r>
          </a:p>
          <a:p>
            <a:pPr lvl="2"/>
            <a:r>
              <a:rPr lang="ko-KR" altLang="en-US" dirty="0" smtClean="0"/>
              <a:t>적절한 테스트 환경에서 다양한 최신 공격 기법을 분석한다</a:t>
            </a:r>
            <a:r>
              <a:rPr lang="en-US" altLang="ko-KR" dirty="0" smtClean="0"/>
              <a:t>.</a:t>
            </a:r>
          </a:p>
          <a:p>
            <a:pPr lvl="1">
              <a:buFont typeface="Wingdings" pitchFamily="2" charset="2"/>
              <a:buChar char=""/>
            </a:pPr>
            <a:r>
              <a:rPr lang="ko-KR" altLang="en-US" dirty="0" smtClean="0"/>
              <a:t>각 부서 및 </a:t>
            </a:r>
            <a:r>
              <a:rPr lang="ko-KR" altLang="en-US" dirty="0" err="1" smtClean="0"/>
              <a:t>팀별</a:t>
            </a:r>
            <a:r>
              <a:rPr lang="ko-KR" altLang="en-US" dirty="0" smtClean="0"/>
              <a:t> 정보 보안 담당자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일일 </a:t>
            </a:r>
            <a:r>
              <a:rPr lang="ko-KR" altLang="en-US" dirty="0" err="1" smtClean="0"/>
              <a:t>팀별</a:t>
            </a:r>
            <a:r>
              <a:rPr lang="ko-KR" altLang="en-US" dirty="0" smtClean="0"/>
              <a:t> 보안 점검을 수행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팀 내에서 보안 사항에 대한 문의가 있을 때 처리하거나 </a:t>
            </a:r>
            <a:r>
              <a:rPr lang="ko-KR" altLang="en-US" dirty="0" err="1" smtClean="0"/>
              <a:t>보안팀에</a:t>
            </a:r>
            <a:r>
              <a:rPr lang="ko-KR" altLang="en-US" dirty="0" smtClean="0"/>
              <a:t> 전달하는 일을 수행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회사의 보안 조직을 구성할 때 고려사항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기업의 크기</a:t>
            </a:r>
          </a:p>
          <a:p>
            <a:pPr lvl="2"/>
            <a:r>
              <a:rPr lang="ko-KR" altLang="en-US" dirty="0" smtClean="0"/>
              <a:t>시스템 환경</a:t>
            </a:r>
            <a:r>
              <a:rPr lang="en-US" altLang="ko-KR" dirty="0" smtClean="0"/>
              <a:t>(</a:t>
            </a:r>
            <a:r>
              <a:rPr lang="ko-KR" altLang="en-US" dirty="0" smtClean="0"/>
              <a:t>분산 </a:t>
            </a:r>
            <a:r>
              <a:rPr lang="en-US" altLang="ko-KR" dirty="0" smtClean="0"/>
              <a:t>vs. </a:t>
            </a:r>
            <a:r>
              <a:rPr lang="ko-KR" altLang="en-US" dirty="0" smtClean="0"/>
              <a:t>집중</a:t>
            </a:r>
            <a:r>
              <a:rPr lang="en-US" altLang="ko-KR" dirty="0" smtClean="0"/>
              <a:t>)</a:t>
            </a:r>
          </a:p>
          <a:p>
            <a:pPr lvl="2"/>
            <a:r>
              <a:rPr lang="ko-KR" altLang="en-US" dirty="0" smtClean="0"/>
              <a:t>기업의 조직 및 관리 구조</a:t>
            </a:r>
          </a:p>
          <a:p>
            <a:pPr lvl="2"/>
            <a:r>
              <a:rPr lang="ko-KR" altLang="en-US" dirty="0" smtClean="0"/>
              <a:t>운영 사이트의 수와 위치</a:t>
            </a:r>
          </a:p>
          <a:p>
            <a:pPr lvl="2"/>
            <a:r>
              <a:rPr lang="ko-KR" altLang="en-US" dirty="0" smtClean="0"/>
              <a:t>사이트 간의 상호 연결 형태</a:t>
            </a:r>
          </a:p>
          <a:p>
            <a:pPr lvl="2"/>
            <a:r>
              <a:rPr lang="en-US" altLang="ko-KR" dirty="0" smtClean="0"/>
              <a:t>IT </a:t>
            </a:r>
            <a:r>
              <a:rPr lang="ko-KR" altLang="en-US" dirty="0" smtClean="0"/>
              <a:t>예산</a:t>
            </a:r>
          </a:p>
          <a:p>
            <a:pPr lvl="2"/>
            <a:endParaRPr lang="ko-KR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ko-KR" altLang="en-US" dirty="0" smtClean="0"/>
              <a:t>보안 정책과 절차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보안 정책에 대한 이해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회사 내부 업무에 대한 문서화 수준은 곧 회사의 수준임</a:t>
            </a:r>
            <a:r>
              <a:rPr lang="en-US" altLang="ko-KR" dirty="0" smtClean="0"/>
              <a:t>.</a:t>
            </a:r>
          </a:p>
          <a:p>
            <a:pPr lvl="2"/>
            <a:r>
              <a:rPr lang="ko-KR" altLang="en-US" dirty="0" smtClean="0"/>
              <a:t>작성된 정책과 절차는 조직의 비즈니스적인 목표 또는 운영 목표에 부합해야 함</a:t>
            </a:r>
            <a:r>
              <a:rPr lang="en-US" altLang="ko-KR" dirty="0" smtClean="0"/>
              <a:t>.</a:t>
            </a:r>
          </a:p>
          <a:p>
            <a:pPr lvl="2"/>
            <a:r>
              <a:rPr lang="ko-KR" altLang="en-US" dirty="0" smtClean="0"/>
              <a:t>조직의 영업적인 특성이나 존재 목적을 배제한 보안 정책과 절차가 되어서는 안 됨</a:t>
            </a:r>
            <a:r>
              <a:rPr lang="en-US" altLang="ko-KR" dirty="0" smtClean="0"/>
              <a:t>.</a:t>
            </a:r>
          </a:p>
          <a:p>
            <a:pPr lvl="2"/>
            <a:r>
              <a:rPr lang="ko-KR" altLang="en-US" dirty="0" smtClean="0"/>
              <a:t>만들어진 정책과 절차는 법규나 규정에 어긋남이 없어야 함</a:t>
            </a:r>
            <a:r>
              <a:rPr lang="en-US" altLang="ko-KR" dirty="0" smtClean="0"/>
              <a:t>.</a:t>
            </a:r>
          </a:p>
          <a:p>
            <a:pPr lvl="2"/>
            <a:endParaRPr lang="en-US" altLang="ko-KR" dirty="0" smtClean="0"/>
          </a:p>
          <a:p>
            <a:pPr lvl="1"/>
            <a:r>
              <a:rPr lang="ko-KR" altLang="en-US" dirty="0" smtClean="0"/>
              <a:t>정책은 목적과 방향에 따라 세 가지로 구분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규칙으로서 지켜져야 할 정책</a:t>
            </a:r>
            <a:r>
              <a:rPr lang="en-US" altLang="ko-KR" dirty="0" smtClean="0"/>
              <a:t>(Regulatory)</a:t>
            </a:r>
          </a:p>
          <a:p>
            <a:pPr lvl="2"/>
            <a:r>
              <a:rPr lang="ko-KR" altLang="en-US" dirty="0" smtClean="0"/>
              <a:t>하려는 일에 부합하는 정책이 없을 때 참고하거나 지키도록 권유하는 정책</a:t>
            </a:r>
            <a:r>
              <a:rPr lang="en-US" altLang="ko-KR" dirty="0" smtClean="0"/>
              <a:t>(Advisory)</a:t>
            </a:r>
          </a:p>
          <a:p>
            <a:pPr lvl="2"/>
            <a:r>
              <a:rPr lang="ko-KR" altLang="en-US" dirty="0" smtClean="0"/>
              <a:t>어떠한 정보나 사실을 알리는 데 목적이 있는 정책</a:t>
            </a:r>
            <a:r>
              <a:rPr lang="en-US" altLang="ko-KR" dirty="0" smtClean="0"/>
              <a:t>(Informative)</a:t>
            </a:r>
          </a:p>
          <a:p>
            <a:pPr lvl="2"/>
            <a:endParaRPr lang="ko-KR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ko-KR" altLang="en-US" dirty="0" smtClean="0"/>
              <a:t>보안 정책과 절차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영미권의 보안 정책</a:t>
            </a:r>
            <a:endParaRPr lang="en-US" altLang="ko-KR" dirty="0" smtClean="0"/>
          </a:p>
          <a:p>
            <a:pPr lvl="1"/>
            <a:r>
              <a:rPr lang="en-US" altLang="ko-KR" b="1" dirty="0" smtClean="0"/>
              <a:t>Security Policy</a:t>
            </a:r>
          </a:p>
          <a:p>
            <a:pPr lvl="2"/>
            <a:r>
              <a:rPr lang="en-US" altLang="ko-KR" dirty="0" smtClean="0"/>
              <a:t>Security Policy</a:t>
            </a:r>
            <a:r>
              <a:rPr lang="ko-KR" altLang="en-US" dirty="0" smtClean="0"/>
              <a:t>는 보안 정책 중 가장 상위의 문서</a:t>
            </a:r>
            <a:r>
              <a:rPr lang="en-US" altLang="ko-KR" dirty="0" smtClean="0"/>
              <a:t> </a:t>
            </a:r>
          </a:p>
          <a:p>
            <a:pPr lvl="2"/>
            <a:r>
              <a:rPr lang="ko-KR" altLang="en-US" dirty="0" smtClean="0"/>
              <a:t>조직의 상위 관리자에 의해 만들어진 보안 활동에 대한 일반 사항을 기술한 문서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기록 사항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• </a:t>
            </a:r>
            <a:r>
              <a:rPr lang="ko-KR" altLang="en-US" dirty="0" smtClean="0"/>
              <a:t>보호하고자 하는 자산</a:t>
            </a:r>
          </a:p>
          <a:p>
            <a:pPr lvl="2">
              <a:buNone/>
            </a:pPr>
            <a:r>
              <a:rPr lang="en-US" altLang="ko-KR" dirty="0" smtClean="0"/>
              <a:t>	• </a:t>
            </a:r>
            <a:r>
              <a:rPr lang="ko-KR" altLang="en-US" dirty="0" smtClean="0"/>
              <a:t>정보의 소유자와 그에 대한 역할과 책임</a:t>
            </a:r>
          </a:p>
          <a:p>
            <a:pPr lvl="2">
              <a:buNone/>
            </a:pPr>
            <a:r>
              <a:rPr lang="en-US" altLang="ko-KR" dirty="0" smtClean="0"/>
              <a:t>	• </a:t>
            </a:r>
            <a:r>
              <a:rPr lang="ko-KR" altLang="en-US" dirty="0" smtClean="0"/>
              <a:t>관리되는 정보의 분류와 기준</a:t>
            </a:r>
          </a:p>
          <a:p>
            <a:pPr lvl="2">
              <a:buNone/>
            </a:pPr>
            <a:r>
              <a:rPr lang="en-US" altLang="ko-KR" dirty="0" smtClean="0"/>
              <a:t>	• </a:t>
            </a:r>
            <a:r>
              <a:rPr lang="ko-KR" altLang="en-US" dirty="0" smtClean="0"/>
              <a:t>관리에 필요한 기본적인 통제 내용</a:t>
            </a:r>
            <a:endParaRPr lang="en-US" altLang="ko-KR" dirty="0" smtClean="0"/>
          </a:p>
          <a:p>
            <a:pPr lvl="1"/>
            <a:r>
              <a:rPr lang="en-US" altLang="ko-KR" b="1" dirty="0" smtClean="0"/>
              <a:t>Standards</a:t>
            </a:r>
          </a:p>
          <a:p>
            <a:pPr lvl="2"/>
            <a:r>
              <a:rPr lang="en-US" altLang="ko-KR" dirty="0" smtClean="0"/>
              <a:t>Standards</a:t>
            </a:r>
            <a:r>
              <a:rPr lang="ko-KR" altLang="en-US" dirty="0" smtClean="0"/>
              <a:t>는 소프트웨어나 하드웨어 사용 등의 일반 운영에서 지켜야 할 보안 사항을 기록하는 문서</a:t>
            </a:r>
            <a:r>
              <a:rPr lang="en-US" altLang="ko-KR" dirty="0" smtClean="0"/>
              <a:t> </a:t>
            </a:r>
          </a:p>
          <a:p>
            <a:pPr lvl="2"/>
            <a:r>
              <a:rPr lang="ko-KR" altLang="en-US" dirty="0" smtClean="0"/>
              <a:t>세부적인 기술이 아니라 일반적인 절차 표준을 담고 있음</a:t>
            </a:r>
            <a:r>
              <a:rPr lang="en-US" altLang="ko-KR" dirty="0" smtClean="0"/>
              <a:t>.</a:t>
            </a:r>
          </a:p>
          <a:p>
            <a:pPr lvl="1"/>
            <a:r>
              <a:rPr lang="en-US" altLang="ko-KR" b="1" dirty="0" smtClean="0"/>
              <a:t>Guidelines</a:t>
            </a:r>
          </a:p>
          <a:p>
            <a:pPr lvl="2"/>
            <a:r>
              <a:rPr lang="en-US" altLang="ko-KR" dirty="0" smtClean="0"/>
              <a:t>Guidelines</a:t>
            </a:r>
            <a:r>
              <a:rPr lang="ko-KR" altLang="en-US" dirty="0" smtClean="0"/>
              <a:t>은 관리자나 직원이 하고자 하는 일에 부합하는 </a:t>
            </a:r>
            <a:r>
              <a:rPr lang="en-US" altLang="ko-KR" dirty="0" smtClean="0"/>
              <a:t>Standards</a:t>
            </a:r>
            <a:r>
              <a:rPr lang="ko-KR" altLang="en-US" dirty="0" smtClean="0"/>
              <a:t>가 없을 때 참고하여 그에 대한 행동을 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결정하는 문서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어떤 상황에 대한 충고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방향 등을 제시</a:t>
            </a:r>
            <a:endParaRPr lang="en-US" altLang="ko-KR" dirty="0" smtClean="0"/>
          </a:p>
          <a:p>
            <a:pPr lvl="1"/>
            <a:r>
              <a:rPr lang="en-US" altLang="ko-KR" b="1" dirty="0" smtClean="0"/>
              <a:t>Procedures</a:t>
            </a:r>
          </a:p>
          <a:p>
            <a:pPr lvl="2"/>
            <a:r>
              <a:rPr lang="en-US" altLang="ko-KR" dirty="0" smtClean="0"/>
              <a:t>Procedures</a:t>
            </a:r>
            <a:r>
              <a:rPr lang="ko-KR" altLang="en-US" dirty="0" smtClean="0"/>
              <a:t>는 가장 하위의 문서로 각각의 절차에 대한 세부 내용을 담고 있음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ko-KR" altLang="en-US" dirty="0" smtClean="0"/>
              <a:t>보안 정책과 절차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국내의 보안 정책</a:t>
            </a:r>
            <a:endParaRPr lang="en-US" altLang="ko-KR" dirty="0" smtClean="0"/>
          </a:p>
          <a:p>
            <a:pPr lvl="1"/>
            <a:r>
              <a:rPr lang="ko-KR" altLang="en-US" b="1" dirty="0" smtClean="0"/>
              <a:t>정보 보안 정책서</a:t>
            </a:r>
            <a:endParaRPr lang="en-US" altLang="ko-KR" b="1" dirty="0" smtClean="0"/>
          </a:p>
          <a:p>
            <a:pPr lvl="2"/>
            <a:r>
              <a:rPr lang="ko-KR" altLang="en-US" dirty="0" smtClean="0"/>
              <a:t>정보 보안 정책서는 회사에서 보호해야 할 정보 자산을 정의</a:t>
            </a:r>
            <a:r>
              <a:rPr lang="en-US" altLang="ko-KR" dirty="0" smtClean="0"/>
              <a:t> </a:t>
            </a:r>
          </a:p>
          <a:p>
            <a:pPr lvl="2"/>
            <a:r>
              <a:rPr lang="ko-KR" altLang="en-US" dirty="0" smtClean="0"/>
              <a:t>정보 보안을 실현하기 위한 기본 목표와 방향성을 설정</a:t>
            </a:r>
            <a:endParaRPr lang="en-US" altLang="ko-KR" dirty="0" smtClean="0"/>
          </a:p>
          <a:p>
            <a:pPr lvl="1"/>
            <a:r>
              <a:rPr lang="ko-KR" altLang="en-US" b="1" dirty="0" smtClean="0"/>
              <a:t>정보 보안 지침서</a:t>
            </a:r>
            <a:endParaRPr lang="en-US" altLang="ko-KR" b="1" dirty="0" smtClean="0"/>
          </a:p>
          <a:p>
            <a:pPr lvl="2"/>
            <a:r>
              <a:rPr lang="ko-KR" altLang="en-US" dirty="0" smtClean="0"/>
              <a:t>각 절차서의 기준이 되는 문서</a:t>
            </a:r>
            <a:r>
              <a:rPr lang="en-US" altLang="ko-KR" dirty="0" smtClean="0"/>
              <a:t> </a:t>
            </a:r>
          </a:p>
          <a:p>
            <a:pPr lvl="2"/>
            <a:r>
              <a:rPr lang="ko-KR" altLang="en-US" dirty="0" smtClean="0"/>
              <a:t>정보 보안 조직의 구성과 운영에 대한 내용과 각 지침절차의 기본 방향 등을 기술</a:t>
            </a:r>
            <a:endParaRPr lang="en-US" altLang="ko-KR" dirty="0" smtClean="0"/>
          </a:p>
          <a:p>
            <a:pPr lvl="1"/>
            <a:r>
              <a:rPr lang="ko-KR" altLang="en-US" b="1" dirty="0" smtClean="0"/>
              <a:t>정보 자산 분류 절차서</a:t>
            </a:r>
            <a:endParaRPr lang="en-US" altLang="ko-KR" b="1" dirty="0" smtClean="0"/>
          </a:p>
          <a:p>
            <a:pPr lvl="2"/>
            <a:r>
              <a:rPr lang="ko-KR" altLang="en-US" dirty="0" smtClean="0"/>
              <a:t>보호해야 할 정보 자산이 명확하게 구별되고 적절하게 분류되어야 함</a:t>
            </a:r>
            <a:r>
              <a:rPr lang="en-US" altLang="ko-KR" dirty="0" smtClean="0"/>
              <a:t>.</a:t>
            </a:r>
          </a:p>
          <a:p>
            <a:pPr lvl="2">
              <a:buNone/>
            </a:pPr>
            <a:r>
              <a:rPr lang="en-US" altLang="ko-KR" dirty="0" smtClean="0"/>
              <a:t>	• </a:t>
            </a:r>
            <a:r>
              <a:rPr lang="ko-KR" altLang="en-US" dirty="0" smtClean="0"/>
              <a:t>정보 자산 관리 체계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자산의 식별</a:t>
            </a:r>
            <a:r>
              <a:rPr lang="en-US" altLang="ko-KR" dirty="0" smtClean="0"/>
              <a:t>/</a:t>
            </a:r>
            <a:r>
              <a:rPr lang="ko-KR" altLang="en-US" dirty="0" smtClean="0"/>
              <a:t>분류</a:t>
            </a:r>
            <a:r>
              <a:rPr lang="en-US" altLang="ko-KR" dirty="0" smtClean="0"/>
              <a:t>/</a:t>
            </a:r>
            <a:r>
              <a:rPr lang="ko-KR" altLang="en-US" dirty="0" smtClean="0"/>
              <a:t>등록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자산의 중요도 평가 기준</a:t>
            </a:r>
          </a:p>
          <a:p>
            <a:pPr lvl="2">
              <a:buNone/>
            </a:pPr>
            <a:r>
              <a:rPr lang="en-US" altLang="ko-KR" dirty="0" smtClean="0"/>
              <a:t>	• </a:t>
            </a:r>
            <a:r>
              <a:rPr lang="ko-KR" altLang="en-US" dirty="0" smtClean="0"/>
              <a:t>자산의 운용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자산의 운영 방법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자산의 분류 및 중요도 평가 주기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자산의 변경 및 폐기 절차</a:t>
            </a:r>
            <a:endParaRPr lang="en-US" altLang="ko-KR" dirty="0" smtClean="0"/>
          </a:p>
          <a:p>
            <a:pPr lvl="1"/>
            <a:r>
              <a:rPr lang="ko-KR" altLang="en-US" b="1" dirty="0" smtClean="0"/>
              <a:t>전산센터 운영 절차서</a:t>
            </a:r>
            <a:endParaRPr lang="en-US" altLang="ko-KR" b="1" dirty="0" smtClean="0"/>
          </a:p>
          <a:p>
            <a:pPr lvl="2"/>
            <a:r>
              <a:rPr lang="ko-KR" altLang="en-US" dirty="0" smtClean="0"/>
              <a:t>전산실 운영에 관한 내용 기술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• </a:t>
            </a:r>
            <a:r>
              <a:rPr lang="ko-KR" altLang="en-US" dirty="0" smtClean="0"/>
              <a:t>출입 관리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전산실 출입을 위한 권한 신청 절차 및 출입자에 대한 인증 방식 및 모니터링 수단</a:t>
            </a:r>
          </a:p>
          <a:p>
            <a:pPr lvl="2">
              <a:buNone/>
            </a:pPr>
            <a:r>
              <a:rPr lang="en-US" altLang="ko-KR" dirty="0" smtClean="0"/>
              <a:t>	• </a:t>
            </a:r>
            <a:r>
              <a:rPr lang="ko-KR" altLang="en-US" dirty="0" smtClean="0"/>
              <a:t>방화 관리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소화기 성능 검사 및 배치</a:t>
            </a:r>
            <a:r>
              <a:rPr lang="en-US" altLang="ko-KR" dirty="0" smtClean="0"/>
              <a:t>, </a:t>
            </a:r>
            <a:r>
              <a:rPr lang="ko-KR" altLang="en-US" dirty="0" smtClean="0"/>
              <a:t>화재 발생 시 대응 절차</a:t>
            </a:r>
          </a:p>
          <a:p>
            <a:pPr lvl="2">
              <a:buNone/>
            </a:pPr>
            <a:r>
              <a:rPr lang="en-US" altLang="ko-KR" dirty="0" smtClean="0"/>
              <a:t>	• </a:t>
            </a:r>
            <a:r>
              <a:rPr lang="ko-KR" altLang="en-US" dirty="0" smtClean="0"/>
              <a:t>전산실 근무자 인수인계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전산실 상주 모니터링 직원이 있을 때 이에 대한 인수인계 절차</a:t>
            </a:r>
          </a:p>
          <a:p>
            <a:pPr lvl="2">
              <a:buNone/>
            </a:pPr>
            <a:r>
              <a:rPr lang="en-US" altLang="ko-KR" dirty="0" smtClean="0"/>
              <a:t>	• </a:t>
            </a:r>
            <a:r>
              <a:rPr lang="ko-KR" altLang="en-US" dirty="0" smtClean="0"/>
              <a:t>보고 및 조치 체계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시스템 및 네트워크상의 보안 문제 또는 운영상의 문제 발생 시 보고 절차</a:t>
            </a:r>
          </a:p>
          <a:p>
            <a:pPr lvl="2">
              <a:buNone/>
            </a:pPr>
            <a:r>
              <a:rPr lang="en-US" altLang="ko-KR" dirty="0" smtClean="0"/>
              <a:t>	• </a:t>
            </a:r>
            <a:r>
              <a:rPr lang="ko-KR" altLang="en-US" dirty="0" err="1" smtClean="0"/>
              <a:t>반출입</a:t>
            </a:r>
            <a:r>
              <a:rPr lang="ko-KR" altLang="en-US" dirty="0" smtClean="0"/>
              <a:t> 관리 </a:t>
            </a:r>
            <a:r>
              <a:rPr lang="en-US" altLang="ko-KR" dirty="0" smtClean="0"/>
              <a:t>: </a:t>
            </a:r>
            <a:r>
              <a:rPr lang="ko-KR" altLang="en-US" dirty="0" smtClean="0"/>
              <a:t>화물 및 장비의 출입 절차로 출입문 통제 절차 및 화물 검사 항목</a:t>
            </a:r>
            <a:endParaRPr lang="en-US" altLang="ko-KR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ko-KR" altLang="en-US" dirty="0" smtClean="0"/>
              <a:t>보안 정책과 절차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국내의 보안 정책</a:t>
            </a:r>
            <a:endParaRPr lang="en-US" altLang="ko-KR" dirty="0" smtClean="0"/>
          </a:p>
          <a:p>
            <a:pPr lvl="1"/>
            <a:r>
              <a:rPr lang="ko-KR" altLang="en-US" b="1" dirty="0" smtClean="0"/>
              <a:t>시스템 보안 절차서</a:t>
            </a:r>
          </a:p>
          <a:p>
            <a:pPr lvl="2"/>
            <a:r>
              <a:rPr lang="ko-KR" altLang="en-US" dirty="0" smtClean="0"/>
              <a:t>서버와 기타 운영 시스템의 보안뿐만 아니라 운영 및 관리 방법에 대한 일괄적인 사항을 기술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• </a:t>
            </a:r>
            <a:r>
              <a:rPr lang="ko-KR" altLang="en-US" dirty="0" smtClean="0"/>
              <a:t>시스템 운용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시스템의 설치</a:t>
            </a:r>
            <a:r>
              <a:rPr lang="en-US" altLang="ko-KR" dirty="0" smtClean="0"/>
              <a:t>, </a:t>
            </a:r>
            <a:r>
              <a:rPr lang="ko-KR" altLang="en-US" dirty="0" smtClean="0"/>
              <a:t>유지보수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장애 관리</a:t>
            </a:r>
            <a:r>
              <a:rPr lang="en-US" altLang="ko-KR" dirty="0" smtClean="0"/>
              <a:t>, </a:t>
            </a:r>
            <a:r>
              <a:rPr lang="ko-KR" altLang="en-US" dirty="0" smtClean="0"/>
              <a:t>백업 및 매체 관리</a:t>
            </a:r>
            <a:r>
              <a:rPr lang="en-US" altLang="ko-KR" dirty="0" smtClean="0"/>
              <a:t>, </a:t>
            </a:r>
            <a:r>
              <a:rPr lang="ko-KR" altLang="en-US" dirty="0" smtClean="0"/>
              <a:t>철수 및 폐기</a:t>
            </a:r>
          </a:p>
          <a:p>
            <a:pPr lvl="2">
              <a:buNone/>
            </a:pPr>
            <a:r>
              <a:rPr lang="en-US" altLang="ko-KR" dirty="0" smtClean="0"/>
              <a:t>	• </a:t>
            </a:r>
            <a:r>
              <a:rPr lang="ko-KR" altLang="en-US" dirty="0" smtClean="0"/>
              <a:t>시스템 보안 사항 적용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접근 제어</a:t>
            </a:r>
            <a:r>
              <a:rPr lang="en-US" altLang="ko-KR" dirty="0" smtClean="0"/>
              <a:t>, </a:t>
            </a:r>
            <a:r>
              <a:rPr lang="ko-KR" altLang="en-US" dirty="0" smtClean="0"/>
              <a:t>패스워드 생성 및 관리</a:t>
            </a:r>
            <a:r>
              <a:rPr lang="en-US" altLang="ko-KR" dirty="0" smtClean="0"/>
              <a:t>, </a:t>
            </a:r>
            <a:r>
              <a:rPr lang="ko-KR" altLang="en-US" dirty="0" smtClean="0"/>
              <a:t>백신 설치</a:t>
            </a:r>
            <a:r>
              <a:rPr lang="en-US" altLang="ko-KR" dirty="0" smtClean="0"/>
              <a:t>, </a:t>
            </a:r>
            <a:r>
              <a:rPr lang="ko-KR" altLang="en-US" dirty="0" smtClean="0"/>
              <a:t>패치</a:t>
            </a:r>
          </a:p>
          <a:p>
            <a:pPr lvl="2">
              <a:buNone/>
            </a:pPr>
            <a:r>
              <a:rPr lang="en-US" altLang="ko-KR" dirty="0" smtClean="0"/>
              <a:t>	• </a:t>
            </a:r>
            <a:r>
              <a:rPr lang="ko-KR" altLang="en-US" dirty="0" smtClean="0"/>
              <a:t>시스템 모니터링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시스템 성능 모니터링</a:t>
            </a:r>
            <a:r>
              <a:rPr lang="en-US" altLang="ko-KR" dirty="0" smtClean="0"/>
              <a:t>, </a:t>
            </a:r>
            <a:r>
              <a:rPr lang="ko-KR" altLang="en-US" dirty="0" smtClean="0"/>
              <a:t>로그 관리</a:t>
            </a:r>
          </a:p>
          <a:p>
            <a:pPr lvl="1"/>
            <a:r>
              <a:rPr lang="ko-KR" altLang="en-US" b="1" dirty="0" smtClean="0"/>
              <a:t>네트워크 정보 보안 절차서</a:t>
            </a:r>
          </a:p>
          <a:p>
            <a:pPr lvl="2"/>
            <a:r>
              <a:rPr lang="ko-KR" altLang="en-US" dirty="0" smtClean="0"/>
              <a:t>네트워크 장비에 대한 보안은 물론 운영 및 관리 방법에 대한 일괄적인 사항을 기술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• </a:t>
            </a:r>
            <a:r>
              <a:rPr lang="ko-KR" altLang="en-US" dirty="0" smtClean="0"/>
              <a:t>네트워크 장비 운용 </a:t>
            </a:r>
            <a:r>
              <a:rPr lang="en-US" altLang="ko-KR" dirty="0" smtClean="0"/>
              <a:t>: </a:t>
            </a:r>
            <a:r>
              <a:rPr lang="ko-KR" altLang="en-US" dirty="0" smtClean="0"/>
              <a:t>네트워크 장비의 설치</a:t>
            </a:r>
            <a:r>
              <a:rPr lang="en-US" altLang="ko-KR" dirty="0" smtClean="0"/>
              <a:t>, </a:t>
            </a:r>
            <a:r>
              <a:rPr lang="ko-KR" altLang="en-US" dirty="0" smtClean="0"/>
              <a:t>유지보수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장애 관리</a:t>
            </a:r>
            <a:r>
              <a:rPr lang="en-US" altLang="ko-KR" dirty="0" smtClean="0"/>
              <a:t>, </a:t>
            </a:r>
            <a:r>
              <a:rPr lang="ko-KR" altLang="en-US" dirty="0" smtClean="0"/>
              <a:t>백업 및 매체 관리</a:t>
            </a:r>
            <a:r>
              <a:rPr lang="en-US" altLang="ko-KR" dirty="0" smtClean="0"/>
              <a:t>, </a:t>
            </a:r>
            <a:r>
              <a:rPr lang="ko-KR" altLang="en-US" dirty="0" smtClean="0"/>
              <a:t>철수 및 폐기</a:t>
            </a:r>
          </a:p>
          <a:p>
            <a:pPr lvl="2">
              <a:buNone/>
            </a:pPr>
            <a:r>
              <a:rPr lang="en-US" altLang="ko-KR" dirty="0" smtClean="0"/>
              <a:t>	• </a:t>
            </a:r>
            <a:r>
              <a:rPr lang="ko-KR" altLang="en-US" dirty="0" smtClean="0"/>
              <a:t>네트워크 장비 보안 사항 적용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접근 통제</a:t>
            </a:r>
            <a:r>
              <a:rPr lang="en-US" altLang="ko-KR" dirty="0" smtClean="0"/>
              <a:t>, </a:t>
            </a:r>
            <a:r>
              <a:rPr lang="ko-KR" altLang="en-US" dirty="0" smtClean="0"/>
              <a:t>패스워드 생성 및 관리</a:t>
            </a:r>
            <a:r>
              <a:rPr lang="en-US" altLang="ko-KR" dirty="0" smtClean="0"/>
              <a:t>, ISO </a:t>
            </a:r>
            <a:r>
              <a:rPr lang="ko-KR" altLang="en-US" dirty="0" smtClean="0"/>
              <a:t>업그레이드</a:t>
            </a:r>
          </a:p>
          <a:p>
            <a:pPr lvl="2">
              <a:buNone/>
            </a:pPr>
            <a:r>
              <a:rPr lang="en-US" altLang="ko-KR" dirty="0" smtClean="0"/>
              <a:t>	• </a:t>
            </a:r>
            <a:r>
              <a:rPr lang="ko-KR" altLang="en-US" dirty="0" smtClean="0"/>
              <a:t>네트워크 모니터링 </a:t>
            </a:r>
            <a:r>
              <a:rPr lang="en-US" altLang="ko-KR" dirty="0" smtClean="0"/>
              <a:t>: </a:t>
            </a:r>
            <a:r>
              <a:rPr lang="ko-KR" altLang="en-US" dirty="0" smtClean="0"/>
              <a:t>네트워크 모니터링</a:t>
            </a:r>
            <a:r>
              <a:rPr lang="en-US" altLang="ko-KR" dirty="0" smtClean="0"/>
              <a:t>, </a:t>
            </a:r>
            <a:r>
              <a:rPr lang="ko-KR" altLang="en-US" dirty="0" smtClean="0"/>
              <a:t>로그 관리</a:t>
            </a:r>
          </a:p>
          <a:p>
            <a:pPr lvl="1"/>
            <a:r>
              <a:rPr lang="ko-KR" altLang="en-US" b="1" dirty="0" smtClean="0"/>
              <a:t>보안 시스템 정보 보안 절차서</a:t>
            </a:r>
          </a:p>
          <a:p>
            <a:pPr lvl="2"/>
            <a:r>
              <a:rPr lang="ko-KR" altLang="en-US" dirty="0" smtClean="0"/>
              <a:t>보안 시스템으로는 방화벽</a:t>
            </a:r>
            <a:r>
              <a:rPr lang="en-US" altLang="ko-KR" dirty="0" smtClean="0"/>
              <a:t>, </a:t>
            </a:r>
            <a:r>
              <a:rPr lang="ko-KR" altLang="en-US" dirty="0" smtClean="0"/>
              <a:t>침입 탐지 시스템</a:t>
            </a:r>
            <a:r>
              <a:rPr lang="en-US" altLang="ko-KR" dirty="0" smtClean="0"/>
              <a:t>, VPN </a:t>
            </a:r>
            <a:r>
              <a:rPr lang="ko-KR" altLang="en-US" dirty="0" smtClean="0"/>
              <a:t>등이 있음</a:t>
            </a:r>
            <a:r>
              <a:rPr lang="en-US" altLang="ko-KR" dirty="0" smtClean="0"/>
              <a:t>.</a:t>
            </a:r>
          </a:p>
          <a:p>
            <a:pPr lvl="2"/>
            <a:r>
              <a:rPr lang="ko-KR" altLang="en-US" dirty="0" smtClean="0"/>
              <a:t>보안 시스템 정보 보안 </a:t>
            </a:r>
            <a:r>
              <a:rPr lang="ko-KR" altLang="en-US" dirty="0" err="1" smtClean="0"/>
              <a:t>절차서에는</a:t>
            </a:r>
            <a:r>
              <a:rPr lang="ko-KR" altLang="en-US" dirty="0" smtClean="0"/>
              <a:t> 시스템 보안 절차서와 유사한 내용을 기술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• </a:t>
            </a:r>
            <a:r>
              <a:rPr lang="ko-KR" altLang="en-US" dirty="0" smtClean="0"/>
              <a:t>정보 보안 시스템 운용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정보 보안 시스템 도입</a:t>
            </a:r>
            <a:r>
              <a:rPr lang="en-US" altLang="ko-KR" dirty="0" smtClean="0"/>
              <a:t>, </a:t>
            </a:r>
            <a:r>
              <a:rPr lang="ko-KR" altLang="en-US" dirty="0" smtClean="0"/>
              <a:t>백업 및 매체 관리</a:t>
            </a:r>
            <a:r>
              <a:rPr lang="en-US" altLang="ko-KR" dirty="0" smtClean="0"/>
              <a:t>, </a:t>
            </a:r>
            <a:r>
              <a:rPr lang="ko-KR" altLang="en-US" dirty="0" smtClean="0"/>
              <a:t>철수 및 폐기</a:t>
            </a:r>
          </a:p>
          <a:p>
            <a:pPr lvl="2">
              <a:buNone/>
            </a:pPr>
            <a:r>
              <a:rPr lang="en-US" altLang="ko-KR" dirty="0" smtClean="0"/>
              <a:t>	• </a:t>
            </a:r>
            <a:r>
              <a:rPr lang="ko-KR" altLang="en-US" dirty="0" smtClean="0"/>
              <a:t>정보 보안 시스템 보안 사항 적용 </a:t>
            </a:r>
            <a:r>
              <a:rPr lang="en-US" altLang="ko-KR" dirty="0" smtClean="0"/>
              <a:t>: </a:t>
            </a:r>
            <a:r>
              <a:rPr lang="ko-KR" altLang="en-US" dirty="0" smtClean="0"/>
              <a:t>네트워크 접근 제어</a:t>
            </a:r>
            <a:r>
              <a:rPr lang="en-US" altLang="ko-KR" dirty="0" smtClean="0"/>
              <a:t>, </a:t>
            </a:r>
            <a:r>
              <a:rPr lang="ko-KR" altLang="en-US" dirty="0" smtClean="0"/>
              <a:t>사용자 관리</a:t>
            </a:r>
          </a:p>
          <a:p>
            <a:pPr lvl="2">
              <a:buNone/>
            </a:pPr>
            <a:r>
              <a:rPr lang="en-US" altLang="ko-KR" dirty="0" smtClean="0"/>
              <a:t>	• </a:t>
            </a:r>
            <a:r>
              <a:rPr lang="ko-KR" altLang="en-US" dirty="0" smtClean="0"/>
              <a:t>정보 보안 시스템 모니터링 </a:t>
            </a:r>
            <a:r>
              <a:rPr lang="en-US" altLang="ko-KR" dirty="0" smtClean="0"/>
              <a:t>: </a:t>
            </a:r>
            <a:r>
              <a:rPr lang="ko-KR" altLang="en-US" dirty="0" smtClean="0"/>
              <a:t>모니터링</a:t>
            </a:r>
            <a:r>
              <a:rPr lang="en-US" altLang="ko-KR" dirty="0" smtClean="0"/>
              <a:t>, </a:t>
            </a:r>
            <a:r>
              <a:rPr lang="ko-KR" altLang="en-US" dirty="0" smtClean="0"/>
              <a:t>로그 관리</a:t>
            </a:r>
            <a:endParaRPr lang="ko-KR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텍스트 개체 틀 1"/>
          <p:cNvSpPr>
            <a:spLocks noGrp="1"/>
          </p:cNvSpPr>
          <p:nvPr>
            <p:ph type="body" sz="quarter" idx="13"/>
          </p:nvPr>
        </p:nvSpPr>
        <p:spPr>
          <a:xfrm>
            <a:off x="971550" y="1844675"/>
            <a:ext cx="7056438" cy="4105275"/>
          </a:xfrm>
        </p:spPr>
        <p:txBody>
          <a:bodyPr/>
          <a:lstStyle/>
          <a:p>
            <a:r>
              <a:rPr lang="ko-KR" altLang="en-US" sz="1600" dirty="0" smtClean="0"/>
              <a:t>정보 보안 </a:t>
            </a:r>
            <a:r>
              <a:rPr lang="ko-KR" altLang="en-US" sz="1600" dirty="0" err="1" smtClean="0"/>
              <a:t>거버넌스</a:t>
            </a:r>
            <a:endParaRPr lang="en-US" altLang="ko-KR" sz="1600" dirty="0" smtClean="0"/>
          </a:p>
          <a:p>
            <a:r>
              <a:rPr lang="ko-KR" altLang="en-US" sz="1600" dirty="0" smtClean="0"/>
              <a:t>보안 프레임워크</a:t>
            </a:r>
            <a:endParaRPr lang="en-US" altLang="ko-KR" sz="1600" dirty="0" smtClean="0"/>
          </a:p>
          <a:p>
            <a:r>
              <a:rPr lang="ko-KR" altLang="en-US" sz="1600" dirty="0" smtClean="0"/>
              <a:t>보안 조직</a:t>
            </a:r>
            <a:endParaRPr lang="en-US" altLang="ko-KR" sz="1600" dirty="0" smtClean="0"/>
          </a:p>
          <a:p>
            <a:r>
              <a:rPr lang="ko-KR" altLang="en-US" sz="1600" dirty="0" smtClean="0"/>
              <a:t>보안 정책과 절차</a:t>
            </a:r>
            <a:endParaRPr lang="en-US" altLang="ko-KR" sz="1600" dirty="0" smtClean="0"/>
          </a:p>
          <a:p>
            <a:r>
              <a:rPr lang="ko-KR" altLang="en-US" sz="1600" dirty="0" smtClean="0"/>
              <a:t>접근 제어 모델</a:t>
            </a:r>
            <a:endParaRPr lang="en-US" altLang="ko-KR" sz="1600" dirty="0" smtClean="0"/>
          </a:p>
          <a:p>
            <a:r>
              <a:rPr lang="ko-KR" altLang="en-US" sz="1600" dirty="0" smtClean="0"/>
              <a:t>내부 통제</a:t>
            </a:r>
            <a:endParaRPr lang="en-US" altLang="ko-KR" sz="1600" dirty="0" smtClean="0"/>
          </a:p>
          <a:p>
            <a:r>
              <a:rPr lang="ko-KR" altLang="en-US" sz="1600" dirty="0" smtClean="0"/>
              <a:t>보안 인증</a:t>
            </a:r>
            <a:endParaRPr lang="en-US" altLang="ko-KR" sz="1600" dirty="0" smtClean="0"/>
          </a:p>
          <a:p>
            <a:r>
              <a:rPr lang="ko-KR" altLang="en-US" sz="1600" dirty="0" smtClean="0"/>
              <a:t>개인정보 보호</a:t>
            </a:r>
            <a:endParaRPr lang="en-US" altLang="ko-KR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ko-KR" altLang="en-US" dirty="0" smtClean="0"/>
              <a:t>보안 정책과 절차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539552" y="1205630"/>
            <a:ext cx="8352928" cy="5400600"/>
          </a:xfrm>
        </p:spPr>
        <p:txBody>
          <a:bodyPr/>
          <a:lstStyle/>
          <a:p>
            <a:r>
              <a:rPr lang="ko-KR" altLang="en-US" dirty="0" smtClean="0"/>
              <a:t>국내의 보안 정책</a:t>
            </a:r>
            <a:endParaRPr lang="en-US" altLang="ko-KR" dirty="0" smtClean="0"/>
          </a:p>
          <a:p>
            <a:pPr lvl="1"/>
            <a:r>
              <a:rPr lang="ko-KR" altLang="en-US" b="1" dirty="0" smtClean="0"/>
              <a:t>개발 보안 절차서</a:t>
            </a:r>
          </a:p>
          <a:p>
            <a:pPr lvl="2"/>
            <a:r>
              <a:rPr lang="ko-KR" altLang="en-US" dirty="0" smtClean="0"/>
              <a:t>응용 프로그램의 개발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유지보수 및 운영에 필요한 보안 관련 활동을 기술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• </a:t>
            </a:r>
            <a:r>
              <a:rPr lang="ko-KR" altLang="en-US" dirty="0" smtClean="0"/>
              <a:t>응용 프로그램 환경 구성 </a:t>
            </a:r>
            <a:r>
              <a:rPr lang="en-US" altLang="ko-KR" dirty="0" smtClean="0"/>
              <a:t>: </a:t>
            </a:r>
            <a:r>
              <a:rPr lang="ko-KR" altLang="en-US" dirty="0" smtClean="0"/>
              <a:t>개발자가 임의로 운영</a:t>
            </a:r>
            <a:r>
              <a:rPr lang="en-US" altLang="ko-KR" dirty="0" smtClean="0"/>
              <a:t>(Production) </a:t>
            </a:r>
            <a:r>
              <a:rPr lang="ko-KR" altLang="en-US" dirty="0" smtClean="0"/>
              <a:t>환경에 접근하여 프로그램을 변경할 수 없도록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  </a:t>
            </a:r>
            <a:r>
              <a:rPr lang="ko-KR" altLang="en-US" dirty="0" smtClean="0"/>
              <a:t>개발 환경과 서비스를 제공하는 운영 환경의 분리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• </a:t>
            </a:r>
            <a:r>
              <a:rPr lang="ko-KR" altLang="en-US" dirty="0" smtClean="0"/>
              <a:t>응용 프로그램 개발 </a:t>
            </a:r>
            <a:r>
              <a:rPr lang="en-US" altLang="ko-KR" dirty="0" smtClean="0"/>
              <a:t>: </a:t>
            </a:r>
            <a:r>
              <a:rPr lang="ko-KR" altLang="en-US" dirty="0" smtClean="0"/>
              <a:t>보안 요구사항 분석</a:t>
            </a:r>
            <a:r>
              <a:rPr lang="en-US" altLang="ko-KR" dirty="0" smtClean="0"/>
              <a:t>, </a:t>
            </a:r>
            <a:r>
              <a:rPr lang="ko-KR" altLang="en-US" dirty="0" smtClean="0"/>
              <a:t>보안 기능의 설계</a:t>
            </a:r>
            <a:r>
              <a:rPr lang="en-US" altLang="ko-KR" dirty="0" smtClean="0"/>
              <a:t>, </a:t>
            </a:r>
            <a:r>
              <a:rPr lang="ko-KR" altLang="en-US" dirty="0" smtClean="0"/>
              <a:t>프로그래밍 시 주의사항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응용 프로그램 테스트</a:t>
            </a:r>
          </a:p>
          <a:p>
            <a:pPr lvl="2">
              <a:buNone/>
            </a:pPr>
            <a:r>
              <a:rPr lang="en-US" altLang="ko-KR" dirty="0" smtClean="0"/>
              <a:t>	• </a:t>
            </a:r>
            <a:r>
              <a:rPr lang="ko-KR" altLang="en-US" dirty="0" smtClean="0"/>
              <a:t>응용 프로그램 운영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소스 라이브러리 변경 이력 및 접근 권한 관리 및 통제</a:t>
            </a:r>
            <a:r>
              <a:rPr lang="en-US" altLang="ko-KR" dirty="0" smtClean="0"/>
              <a:t>, </a:t>
            </a:r>
            <a:r>
              <a:rPr lang="ko-KR" altLang="en-US" dirty="0" smtClean="0"/>
              <a:t>백업</a:t>
            </a:r>
            <a:endParaRPr lang="en-US" altLang="ko-KR" dirty="0" smtClean="0"/>
          </a:p>
          <a:p>
            <a:pPr lvl="1"/>
            <a:r>
              <a:rPr lang="ko-KR" altLang="en-US" b="1" dirty="0" smtClean="0"/>
              <a:t>일반 사용자 정보 보안 절차서</a:t>
            </a:r>
          </a:p>
          <a:p>
            <a:pPr lvl="2"/>
            <a:r>
              <a:rPr lang="en-US" altLang="ko-KR" dirty="0" smtClean="0"/>
              <a:t>PC </a:t>
            </a:r>
            <a:r>
              <a:rPr lang="ko-KR" altLang="en-US" dirty="0" smtClean="0"/>
              <a:t>등을 통해서 일반 업무를 보는 내부 구성원에 대한 보안 관련 활동을 기술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• </a:t>
            </a:r>
            <a:r>
              <a:rPr lang="ko-KR" altLang="en-US" dirty="0" smtClean="0"/>
              <a:t>내부 또는 외부로 전송되는 메일과 관련된 보안 사항</a:t>
            </a:r>
          </a:p>
          <a:p>
            <a:pPr lvl="2">
              <a:buNone/>
            </a:pPr>
            <a:r>
              <a:rPr lang="en-US" altLang="ko-KR" dirty="0" smtClean="0"/>
              <a:t>	• </a:t>
            </a:r>
            <a:r>
              <a:rPr lang="ko-KR" altLang="en-US" dirty="0" smtClean="0"/>
              <a:t>개인 패스워드 관리</a:t>
            </a:r>
          </a:p>
          <a:p>
            <a:pPr lvl="2">
              <a:buNone/>
            </a:pPr>
            <a:r>
              <a:rPr lang="en-US" altLang="ko-KR" dirty="0" smtClean="0"/>
              <a:t>	• </a:t>
            </a:r>
            <a:r>
              <a:rPr lang="ko-KR" altLang="en-US" dirty="0" smtClean="0"/>
              <a:t>책상 위 정리</a:t>
            </a:r>
            <a:r>
              <a:rPr lang="en-US" altLang="ko-KR" dirty="0" smtClean="0"/>
              <a:t>, </a:t>
            </a:r>
            <a:r>
              <a:rPr lang="ko-KR" altLang="en-US" dirty="0" smtClean="0"/>
              <a:t>화면 보호기 설정</a:t>
            </a:r>
          </a:p>
          <a:p>
            <a:pPr lvl="2">
              <a:buNone/>
            </a:pPr>
            <a:r>
              <a:rPr lang="en-US" altLang="ko-KR" dirty="0" smtClean="0"/>
              <a:t>	• PC</a:t>
            </a:r>
            <a:r>
              <a:rPr lang="ko-KR" altLang="en-US" dirty="0" smtClean="0"/>
              <a:t>에 대한 일반적인 보안 관리 사항 및 웜</a:t>
            </a:r>
            <a:r>
              <a:rPr lang="en-US" altLang="ko-KR" dirty="0" smtClean="0"/>
              <a:t>/</a:t>
            </a:r>
            <a:r>
              <a:rPr lang="ko-KR" altLang="en-US" dirty="0" smtClean="0"/>
              <a:t>바이러스에 대한 대응</a:t>
            </a:r>
          </a:p>
          <a:p>
            <a:pPr lvl="1"/>
            <a:r>
              <a:rPr lang="ko-KR" altLang="en-US" b="1" dirty="0" smtClean="0"/>
              <a:t>침해 사고 및 장애 대응 절차서</a:t>
            </a:r>
          </a:p>
          <a:p>
            <a:pPr lvl="2"/>
            <a:r>
              <a:rPr lang="ko-KR" altLang="en-US" dirty="0" smtClean="0"/>
              <a:t>침해 사고나 장애가 발생했을 때 이에 대응하는 절차를 기술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• </a:t>
            </a:r>
            <a:r>
              <a:rPr lang="ko-KR" altLang="en-US" dirty="0" smtClean="0"/>
              <a:t>침해 사고 대응 절차</a:t>
            </a:r>
          </a:p>
          <a:p>
            <a:pPr lvl="2">
              <a:buNone/>
            </a:pPr>
            <a:r>
              <a:rPr lang="en-US" altLang="ko-KR" dirty="0" smtClean="0"/>
              <a:t>	• </a:t>
            </a:r>
            <a:r>
              <a:rPr lang="ko-KR" altLang="en-US" dirty="0" smtClean="0"/>
              <a:t>장애 대응 절차</a:t>
            </a:r>
          </a:p>
          <a:p>
            <a:pPr lvl="2">
              <a:buNone/>
            </a:pPr>
            <a:r>
              <a:rPr lang="en-US" altLang="ko-KR" dirty="0" smtClean="0"/>
              <a:t>	• </a:t>
            </a:r>
            <a:r>
              <a:rPr lang="ko-KR" altLang="en-US" dirty="0" err="1" smtClean="0"/>
              <a:t>스팸</a:t>
            </a:r>
            <a:r>
              <a:rPr lang="ko-KR" altLang="en-US" dirty="0" smtClean="0"/>
              <a:t> 메일 처리</a:t>
            </a:r>
          </a:p>
          <a:p>
            <a:pPr lvl="2">
              <a:buNone/>
            </a:pPr>
            <a:r>
              <a:rPr lang="en-US" altLang="ko-KR" dirty="0" smtClean="0"/>
              <a:t>	• </a:t>
            </a:r>
            <a:r>
              <a:rPr lang="ko-KR" altLang="en-US" dirty="0" err="1" smtClean="0"/>
              <a:t>웜</a:t>
            </a:r>
            <a:r>
              <a:rPr lang="en-US" altLang="ko-KR" dirty="0" smtClean="0"/>
              <a:t>/</a:t>
            </a:r>
            <a:r>
              <a:rPr lang="ko-KR" altLang="en-US" dirty="0" smtClean="0"/>
              <a:t>바이러스 대응</a:t>
            </a:r>
          </a:p>
          <a:p>
            <a:pPr lvl="2">
              <a:buNone/>
            </a:pPr>
            <a:r>
              <a:rPr lang="en-US" altLang="ko-KR" dirty="0" smtClean="0"/>
              <a:t>	• </a:t>
            </a:r>
            <a:r>
              <a:rPr lang="ko-KR" altLang="en-US" dirty="0" smtClean="0"/>
              <a:t>시스템 복구 및 분석 절차</a:t>
            </a:r>
            <a:endParaRPr lang="ko-KR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ko-KR" altLang="en-US" dirty="0" smtClean="0"/>
              <a:t>보안 정책과 절차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국내의 보안 정책</a:t>
            </a:r>
            <a:endParaRPr lang="en-US" altLang="ko-KR" dirty="0" smtClean="0"/>
          </a:p>
          <a:p>
            <a:pPr lvl="1"/>
            <a:r>
              <a:rPr lang="ko-KR" altLang="en-US" b="1" dirty="0" smtClean="0"/>
              <a:t>정보 보안 교육 훈련 절차서</a:t>
            </a:r>
          </a:p>
          <a:p>
            <a:pPr lvl="2"/>
            <a:r>
              <a:rPr lang="ko-KR" altLang="en-US" dirty="0" smtClean="0"/>
              <a:t>조직원의 정보 보안에 대한 인식 향상 및 관련 지식을 습득하기 위한 관련 내용을 기술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• </a:t>
            </a:r>
            <a:r>
              <a:rPr lang="ko-KR" altLang="en-US" dirty="0" smtClean="0"/>
              <a:t>교육 시기</a:t>
            </a:r>
            <a:r>
              <a:rPr lang="en-US" altLang="ko-KR" dirty="0" smtClean="0"/>
              <a:t>, </a:t>
            </a:r>
            <a:r>
              <a:rPr lang="ko-KR" altLang="en-US" dirty="0" smtClean="0"/>
              <a:t>내용</a:t>
            </a:r>
          </a:p>
          <a:p>
            <a:pPr lvl="2">
              <a:buNone/>
            </a:pPr>
            <a:r>
              <a:rPr lang="en-US" altLang="ko-KR" dirty="0" smtClean="0"/>
              <a:t>	• </a:t>
            </a:r>
            <a:r>
              <a:rPr lang="ko-KR" altLang="en-US" dirty="0" smtClean="0"/>
              <a:t>정보 보안 관련 교육 기관 선정 방침</a:t>
            </a:r>
          </a:p>
          <a:p>
            <a:pPr lvl="1"/>
            <a:r>
              <a:rPr lang="ko-KR" altLang="en-US" b="1" dirty="0" smtClean="0"/>
              <a:t>제</a:t>
            </a:r>
            <a:r>
              <a:rPr lang="en-US" altLang="ko-KR" b="1" dirty="0" smtClean="0"/>
              <a:t>3</a:t>
            </a:r>
            <a:r>
              <a:rPr lang="ko-KR" altLang="en-US" b="1" dirty="0" smtClean="0"/>
              <a:t>자 및 아웃소싱 보안 절차서</a:t>
            </a:r>
          </a:p>
          <a:p>
            <a:pPr lvl="2"/>
            <a:r>
              <a:rPr lang="ko-KR" altLang="en-US" dirty="0" smtClean="0"/>
              <a:t>외주 업체를 통해 업무를 수행할 때 외주 업체와 관련하여 지켜야 할 보안 사항과 관련된 내용을 기술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• </a:t>
            </a:r>
            <a:r>
              <a:rPr lang="ko-KR" altLang="en-US" dirty="0" smtClean="0"/>
              <a:t>외주 계약 시 계약서에 포함되어야 할 보안과 관련된 사항 및 책임</a:t>
            </a:r>
          </a:p>
          <a:p>
            <a:pPr lvl="2">
              <a:buNone/>
            </a:pPr>
            <a:r>
              <a:rPr lang="en-US" altLang="ko-KR" dirty="0" smtClean="0"/>
              <a:t>	• </a:t>
            </a:r>
            <a:r>
              <a:rPr lang="ko-KR" altLang="en-US" dirty="0" smtClean="0"/>
              <a:t>외주 인력의 통제 범위</a:t>
            </a:r>
            <a:endParaRPr lang="en-US" altLang="ko-KR" dirty="0" smtClean="0"/>
          </a:p>
          <a:p>
            <a:pPr lvl="2"/>
            <a:endParaRPr lang="en-US" altLang="ko-KR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ko-KR" altLang="en-US" dirty="0" smtClean="0"/>
              <a:t>보안 정책과 절차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보안 정책서 서식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정책서에는</a:t>
            </a:r>
            <a:r>
              <a:rPr lang="ko-KR" altLang="en-US" dirty="0" smtClean="0"/>
              <a:t> 구체적인 내용뿐만 아니라 정책서의 ‘개정 이력’</a:t>
            </a:r>
            <a:r>
              <a:rPr lang="en-US" altLang="ko-KR" dirty="0" smtClean="0"/>
              <a:t>, ‘</a:t>
            </a:r>
            <a:r>
              <a:rPr lang="ko-KR" altLang="en-US" dirty="0" smtClean="0"/>
              <a:t>목적’</a:t>
            </a:r>
            <a:r>
              <a:rPr lang="en-US" altLang="ko-KR" dirty="0" smtClean="0"/>
              <a:t>, ‘</a:t>
            </a:r>
            <a:r>
              <a:rPr lang="ko-KR" altLang="en-US" dirty="0" smtClean="0"/>
              <a:t>적용 범위’</a:t>
            </a:r>
            <a:r>
              <a:rPr lang="en-US" altLang="ko-KR" dirty="0" smtClean="0"/>
              <a:t>, ‘</a:t>
            </a:r>
            <a:r>
              <a:rPr lang="ko-KR" altLang="en-US" dirty="0" smtClean="0"/>
              <a:t>역할 및 책임’</a:t>
            </a:r>
            <a:r>
              <a:rPr lang="en-US" altLang="ko-KR" dirty="0" smtClean="0"/>
              <a:t>, </a:t>
            </a:r>
            <a:r>
              <a:rPr lang="ko-KR" altLang="en-US" dirty="0" smtClean="0"/>
              <a:t>필요 시에는 ‘주</a:t>
            </a:r>
            <a:endParaRPr lang="en-US" altLang="ko-KR" dirty="0" smtClean="0"/>
          </a:p>
          <a:p>
            <a:pPr lvl="1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요 용어에 대한 설명’ 등을 포함해야 함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91696" y="2204864"/>
            <a:ext cx="7620272" cy="42484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wrap="none" lIns="91440" tIns="45720" rIns="91440" bIns="45720" rtlCol="0" anchor="ctr">
            <a:normAutofit/>
          </a:bodyPr>
          <a:lstStyle/>
          <a:p>
            <a:endParaRPr lang="en-US" altLang="ko-KR" sz="1200" dirty="0" smtClean="0"/>
          </a:p>
          <a:p>
            <a:pPr algn="ctr">
              <a:lnSpc>
                <a:spcPct val="120000"/>
              </a:lnSpc>
            </a:pPr>
            <a:endParaRPr lang="en-US" altLang="ko-KR" sz="1200" dirty="0" smtClean="0"/>
          </a:p>
          <a:p>
            <a:pPr algn="ctr">
              <a:lnSpc>
                <a:spcPct val="120000"/>
              </a:lnSpc>
            </a:pPr>
            <a:endParaRPr lang="en-US" altLang="ko-KR" sz="1300" dirty="0" smtClean="0">
              <a:latin typeface="+mn-ea"/>
              <a:ea typeface="+mn-ea"/>
            </a:endParaRPr>
          </a:p>
          <a:p>
            <a:endParaRPr lang="en-US" altLang="ko-KR" sz="1200" b="1" dirty="0" smtClean="0"/>
          </a:p>
          <a:p>
            <a:pPr>
              <a:lnSpc>
                <a:spcPct val="120000"/>
              </a:lnSpc>
            </a:pPr>
            <a:endParaRPr lang="en-US" altLang="ko-KR" sz="1200" dirty="0" smtClean="0"/>
          </a:p>
          <a:p>
            <a:pPr>
              <a:lnSpc>
                <a:spcPct val="120000"/>
              </a:lnSpc>
            </a:pPr>
            <a:endParaRPr lang="en-US" altLang="ko-KR" sz="1200" dirty="0" smtClean="0"/>
          </a:p>
          <a:p>
            <a:pPr>
              <a:lnSpc>
                <a:spcPct val="120000"/>
              </a:lnSpc>
            </a:pPr>
            <a:endParaRPr lang="en-US" altLang="ko-KR" sz="1200" dirty="0" smtClean="0"/>
          </a:p>
          <a:p>
            <a:pPr>
              <a:lnSpc>
                <a:spcPct val="120000"/>
              </a:lnSpc>
            </a:pPr>
            <a:endParaRPr lang="en-US" altLang="ko-KR" sz="1200" dirty="0" smtClean="0"/>
          </a:p>
          <a:p>
            <a:pPr>
              <a:lnSpc>
                <a:spcPct val="120000"/>
              </a:lnSpc>
            </a:pPr>
            <a:endParaRPr lang="en-US" altLang="ko-KR" sz="12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0" y="1844824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endParaRPr lang="ko-KR" altLang="en-US" sz="3600" dirty="0" smtClean="0"/>
          </a:p>
        </p:txBody>
      </p:sp>
      <p:sp>
        <p:nvSpPr>
          <p:cNvPr id="6" name="직사각형 5"/>
          <p:cNvSpPr/>
          <p:nvPr/>
        </p:nvSpPr>
        <p:spPr>
          <a:xfrm>
            <a:off x="1115616" y="2223604"/>
            <a:ext cx="7560840" cy="4456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ko-KR" altLang="en-US" sz="1200" dirty="0" smtClean="0">
                <a:latin typeface="+mn-ea"/>
                <a:ea typeface="+mn-ea"/>
              </a:rPr>
              <a:t>시스템 보안 절차서</a:t>
            </a:r>
          </a:p>
          <a:p>
            <a:pPr algn="r">
              <a:lnSpc>
                <a:spcPct val="140000"/>
              </a:lnSpc>
            </a:pPr>
            <a:r>
              <a:rPr lang="en-US" altLang="ko-KR" sz="1200" dirty="0" smtClean="0">
                <a:latin typeface="+mn-ea"/>
                <a:ea typeface="+mn-ea"/>
              </a:rPr>
              <a:t>[</a:t>
            </a:r>
            <a:r>
              <a:rPr lang="ko-KR" altLang="en-US" sz="1200" dirty="0" smtClean="0">
                <a:latin typeface="+mn-ea"/>
                <a:ea typeface="+mn-ea"/>
              </a:rPr>
              <a:t>개정 이력을 적는다</a:t>
            </a:r>
            <a:r>
              <a:rPr lang="en-US" altLang="ko-KR" sz="1200" dirty="0" smtClean="0">
                <a:latin typeface="+mn-ea"/>
                <a:ea typeface="+mn-ea"/>
              </a:rPr>
              <a:t>]</a:t>
            </a:r>
          </a:p>
          <a:p>
            <a:pPr>
              <a:lnSpc>
                <a:spcPct val="140000"/>
              </a:lnSpc>
            </a:pPr>
            <a:endParaRPr lang="en-US" altLang="ko-KR" sz="1200" dirty="0" smtClean="0">
              <a:latin typeface="+mn-ea"/>
              <a:ea typeface="+mn-ea"/>
            </a:endParaRPr>
          </a:p>
          <a:p>
            <a:pPr>
              <a:lnSpc>
                <a:spcPct val="140000"/>
              </a:lnSpc>
            </a:pPr>
            <a:r>
              <a:rPr lang="ko-KR" altLang="en-US" sz="1200" b="1" dirty="0" smtClean="0">
                <a:solidFill>
                  <a:schemeClr val="accent3">
                    <a:lumMod val="50000"/>
                  </a:schemeClr>
                </a:solidFill>
                <a:latin typeface="+mn-ea"/>
                <a:ea typeface="+mn-ea"/>
              </a:rPr>
              <a:t>제</a:t>
            </a:r>
            <a:r>
              <a:rPr lang="en-US" altLang="ko-KR" sz="1200" b="1" dirty="0" smtClean="0">
                <a:solidFill>
                  <a:schemeClr val="accent3">
                    <a:lumMod val="50000"/>
                  </a:schemeClr>
                </a:solidFill>
                <a:latin typeface="+mn-ea"/>
                <a:ea typeface="+mn-ea"/>
              </a:rPr>
              <a:t>1</a:t>
            </a:r>
            <a:r>
              <a:rPr lang="ko-KR" altLang="en-US" sz="1200" b="1" dirty="0" smtClean="0">
                <a:solidFill>
                  <a:schemeClr val="accent3">
                    <a:lumMod val="50000"/>
                  </a:schemeClr>
                </a:solidFill>
                <a:latin typeface="+mn-ea"/>
                <a:ea typeface="+mn-ea"/>
              </a:rPr>
              <a:t>장 총칙</a:t>
            </a:r>
          </a:p>
          <a:p>
            <a:pPr>
              <a:lnSpc>
                <a:spcPct val="140000"/>
              </a:lnSpc>
            </a:pPr>
            <a:r>
              <a:rPr lang="ko-KR" altLang="en-US" sz="1200" b="1" dirty="0" smtClean="0">
                <a:latin typeface="+mn-ea"/>
                <a:ea typeface="+mn-ea"/>
              </a:rPr>
              <a:t>제</a:t>
            </a:r>
            <a:r>
              <a:rPr lang="en-US" altLang="ko-KR" sz="1200" b="1" dirty="0" smtClean="0">
                <a:latin typeface="+mn-ea"/>
                <a:ea typeface="+mn-ea"/>
              </a:rPr>
              <a:t>1</a:t>
            </a:r>
            <a:r>
              <a:rPr lang="ko-KR" altLang="en-US" sz="1200" b="1" dirty="0" smtClean="0">
                <a:latin typeface="+mn-ea"/>
                <a:ea typeface="+mn-ea"/>
              </a:rPr>
              <a:t>조 </a:t>
            </a:r>
            <a:r>
              <a:rPr lang="en-US" altLang="ko-KR" sz="1200" b="1" dirty="0" smtClean="0">
                <a:latin typeface="+mn-ea"/>
                <a:ea typeface="+mn-ea"/>
              </a:rPr>
              <a:t>(</a:t>
            </a:r>
            <a:r>
              <a:rPr lang="ko-KR" altLang="en-US" sz="1200" b="1" dirty="0" smtClean="0">
                <a:latin typeface="+mn-ea"/>
                <a:ea typeface="+mn-ea"/>
              </a:rPr>
              <a:t>목적</a:t>
            </a:r>
            <a:r>
              <a:rPr lang="en-US" altLang="ko-KR" sz="1200" b="1" dirty="0" smtClean="0">
                <a:latin typeface="+mn-ea"/>
                <a:ea typeface="+mn-ea"/>
              </a:rPr>
              <a:t>)</a:t>
            </a:r>
          </a:p>
          <a:p>
            <a:pPr>
              <a:lnSpc>
                <a:spcPct val="140000"/>
              </a:lnSpc>
            </a:pPr>
            <a:r>
              <a:rPr lang="ko-KR" altLang="en-US" sz="1200" dirty="0" smtClean="0">
                <a:latin typeface="+mn-ea"/>
                <a:ea typeface="+mn-ea"/>
              </a:rPr>
              <a:t>본 절차는 서버 시스템의 도입</a:t>
            </a:r>
            <a:r>
              <a:rPr lang="en-US" altLang="ko-KR" sz="1200" dirty="0" smtClean="0">
                <a:latin typeface="+mn-ea"/>
                <a:ea typeface="+mn-ea"/>
              </a:rPr>
              <a:t>, </a:t>
            </a:r>
            <a:r>
              <a:rPr lang="ko-KR" altLang="en-US" sz="1200" dirty="0" smtClean="0">
                <a:latin typeface="+mn-ea"/>
                <a:ea typeface="+mn-ea"/>
              </a:rPr>
              <a:t>설치</a:t>
            </a:r>
            <a:r>
              <a:rPr lang="en-US" altLang="ko-KR" sz="1200" dirty="0" smtClean="0">
                <a:latin typeface="+mn-ea"/>
                <a:ea typeface="+mn-ea"/>
              </a:rPr>
              <a:t>, </a:t>
            </a:r>
            <a:r>
              <a:rPr lang="ko-KR" altLang="en-US" sz="1200" dirty="0" smtClean="0">
                <a:latin typeface="+mn-ea"/>
                <a:ea typeface="+mn-ea"/>
              </a:rPr>
              <a:t>운영</a:t>
            </a:r>
            <a:r>
              <a:rPr lang="en-US" altLang="ko-KR" sz="1200" dirty="0" smtClean="0">
                <a:latin typeface="+mn-ea"/>
                <a:ea typeface="+mn-ea"/>
              </a:rPr>
              <a:t>, </a:t>
            </a:r>
            <a:r>
              <a:rPr lang="ko-KR" altLang="en-US" sz="1200" dirty="0" smtClean="0">
                <a:latin typeface="+mn-ea"/>
                <a:ea typeface="+mn-ea"/>
              </a:rPr>
              <a:t>폐기 등 시스템의 안전한 관리를 위해 준수하여야 할 업무 절차를 </a:t>
            </a:r>
            <a:endParaRPr lang="en-US" altLang="ko-KR" sz="1200" dirty="0" smtClean="0">
              <a:latin typeface="+mn-ea"/>
              <a:ea typeface="+mn-ea"/>
            </a:endParaRPr>
          </a:p>
          <a:p>
            <a:pPr>
              <a:lnSpc>
                <a:spcPct val="140000"/>
              </a:lnSpc>
            </a:pPr>
            <a:r>
              <a:rPr lang="ko-KR" altLang="en-US" sz="1200" dirty="0" smtClean="0">
                <a:latin typeface="+mn-ea"/>
                <a:ea typeface="+mn-ea"/>
              </a:rPr>
              <a:t>정의함으로써 서버 시스템의 불법 사용을 금지하고</a:t>
            </a:r>
            <a:r>
              <a:rPr lang="en-US" altLang="ko-KR" sz="1200" dirty="0" smtClean="0">
                <a:latin typeface="+mn-ea"/>
                <a:ea typeface="+mn-ea"/>
              </a:rPr>
              <a:t>, </a:t>
            </a:r>
            <a:r>
              <a:rPr lang="ko-KR" altLang="en-US" sz="1200" dirty="0" smtClean="0">
                <a:latin typeface="+mn-ea"/>
                <a:ea typeface="+mn-ea"/>
              </a:rPr>
              <a:t>정보 자산을 보호하는 데 목적이 있다</a:t>
            </a:r>
            <a:r>
              <a:rPr lang="en-US" altLang="ko-KR" sz="1200" dirty="0" smtClean="0">
                <a:latin typeface="+mn-ea"/>
                <a:ea typeface="+mn-ea"/>
              </a:rPr>
              <a:t>.</a:t>
            </a:r>
          </a:p>
          <a:p>
            <a:pPr>
              <a:lnSpc>
                <a:spcPct val="140000"/>
              </a:lnSpc>
            </a:pPr>
            <a:endParaRPr lang="en-US" altLang="ko-KR" sz="1200" dirty="0" smtClean="0">
              <a:latin typeface="+mn-ea"/>
              <a:ea typeface="+mn-ea"/>
            </a:endParaRPr>
          </a:p>
          <a:p>
            <a:pPr>
              <a:lnSpc>
                <a:spcPct val="140000"/>
              </a:lnSpc>
            </a:pPr>
            <a:r>
              <a:rPr lang="ko-KR" altLang="en-US" sz="1200" b="1" dirty="0" smtClean="0">
                <a:latin typeface="+mn-ea"/>
                <a:ea typeface="+mn-ea"/>
              </a:rPr>
              <a:t>제</a:t>
            </a:r>
            <a:r>
              <a:rPr lang="en-US" altLang="ko-KR" sz="1200" b="1" dirty="0" smtClean="0">
                <a:latin typeface="+mn-ea"/>
                <a:ea typeface="+mn-ea"/>
              </a:rPr>
              <a:t>2</a:t>
            </a:r>
            <a:r>
              <a:rPr lang="ko-KR" altLang="en-US" sz="1200" b="1" dirty="0" smtClean="0">
                <a:latin typeface="+mn-ea"/>
                <a:ea typeface="+mn-ea"/>
              </a:rPr>
              <a:t>조 </a:t>
            </a:r>
            <a:r>
              <a:rPr lang="en-US" altLang="ko-KR" sz="1200" b="1" dirty="0" smtClean="0">
                <a:latin typeface="+mn-ea"/>
                <a:ea typeface="+mn-ea"/>
              </a:rPr>
              <a:t>(</a:t>
            </a:r>
            <a:r>
              <a:rPr lang="ko-KR" altLang="en-US" sz="1200" b="1" dirty="0" smtClean="0">
                <a:latin typeface="+mn-ea"/>
                <a:ea typeface="+mn-ea"/>
              </a:rPr>
              <a:t>적용 범위</a:t>
            </a:r>
            <a:r>
              <a:rPr lang="en-US" altLang="ko-KR" sz="1200" b="1" dirty="0" smtClean="0">
                <a:latin typeface="+mn-ea"/>
                <a:ea typeface="+mn-ea"/>
              </a:rPr>
              <a:t>)</a:t>
            </a:r>
          </a:p>
          <a:p>
            <a:pPr>
              <a:lnSpc>
                <a:spcPct val="140000"/>
              </a:lnSpc>
            </a:pPr>
            <a:r>
              <a:rPr lang="en-US" altLang="ko-KR" sz="1200" dirty="0" smtClean="0">
                <a:latin typeface="+mn-ea"/>
                <a:ea typeface="+mn-ea"/>
              </a:rPr>
              <a:t>1. </a:t>
            </a:r>
            <a:r>
              <a:rPr lang="ko-KR" altLang="en-US" sz="1200" dirty="0" smtClean="0">
                <a:latin typeface="+mn-ea"/>
                <a:ea typeface="+mn-ea"/>
              </a:rPr>
              <a:t>본 절차는 </a:t>
            </a:r>
            <a:r>
              <a:rPr lang="ko-KR" altLang="en-US" sz="1200" dirty="0" err="1" smtClean="0">
                <a:latin typeface="+mn-ea"/>
                <a:ea typeface="+mn-ea"/>
              </a:rPr>
              <a:t>한빛미디어</a:t>
            </a:r>
            <a:r>
              <a:rPr lang="en-US" altLang="ko-KR" sz="1200" dirty="0" smtClean="0">
                <a:latin typeface="+mn-ea"/>
                <a:ea typeface="+mn-ea"/>
              </a:rPr>
              <a:t>(</a:t>
            </a:r>
            <a:r>
              <a:rPr lang="ko-KR" altLang="en-US" sz="1200" dirty="0" smtClean="0">
                <a:latin typeface="+mn-ea"/>
                <a:ea typeface="+mn-ea"/>
              </a:rPr>
              <a:t>주</a:t>
            </a:r>
            <a:r>
              <a:rPr lang="en-US" altLang="ko-KR" sz="1200" dirty="0" smtClean="0">
                <a:latin typeface="+mn-ea"/>
                <a:ea typeface="+mn-ea"/>
              </a:rPr>
              <a:t>)</a:t>
            </a:r>
            <a:r>
              <a:rPr lang="ko-KR" altLang="en-US" sz="1200" dirty="0" smtClean="0">
                <a:latin typeface="+mn-ea"/>
                <a:ea typeface="+mn-ea"/>
              </a:rPr>
              <a:t>의 주요 서버 시스템 및 이를 관리</a:t>
            </a:r>
            <a:r>
              <a:rPr lang="en-US" altLang="ko-KR" sz="1200" dirty="0" smtClean="0">
                <a:latin typeface="+mn-ea"/>
                <a:ea typeface="+mn-ea"/>
              </a:rPr>
              <a:t>, </a:t>
            </a:r>
            <a:r>
              <a:rPr lang="ko-KR" altLang="en-US" sz="1200" dirty="0" smtClean="0">
                <a:latin typeface="+mn-ea"/>
                <a:ea typeface="+mn-ea"/>
              </a:rPr>
              <a:t>운영하는 담당자들을 대상으로 한다</a:t>
            </a:r>
            <a:r>
              <a:rPr lang="en-US" altLang="ko-KR" sz="1200" dirty="0" smtClean="0">
                <a:latin typeface="+mn-ea"/>
                <a:ea typeface="+mn-ea"/>
              </a:rPr>
              <a:t>.</a:t>
            </a:r>
          </a:p>
          <a:p>
            <a:pPr>
              <a:lnSpc>
                <a:spcPct val="140000"/>
              </a:lnSpc>
            </a:pPr>
            <a:r>
              <a:rPr lang="en-US" altLang="ko-KR" sz="1200" dirty="0" smtClean="0">
                <a:latin typeface="+mn-ea"/>
                <a:ea typeface="+mn-ea"/>
              </a:rPr>
              <a:t>2. </a:t>
            </a:r>
            <a:r>
              <a:rPr lang="ko-KR" altLang="en-US" sz="1200" dirty="0" smtClean="0">
                <a:latin typeface="+mn-ea"/>
                <a:ea typeface="+mn-ea"/>
              </a:rPr>
              <a:t>본 절차에서 별도로 정하지 않은 사항은 ‘</a:t>
            </a:r>
            <a:r>
              <a:rPr lang="en-US" altLang="ko-KR" sz="1200" dirty="0" smtClean="0">
                <a:latin typeface="+mn-ea"/>
                <a:ea typeface="+mn-ea"/>
              </a:rPr>
              <a:t>HB-000-0. </a:t>
            </a:r>
            <a:r>
              <a:rPr lang="ko-KR" altLang="en-US" sz="1200" dirty="0" smtClean="0">
                <a:latin typeface="+mn-ea"/>
                <a:ea typeface="+mn-ea"/>
              </a:rPr>
              <a:t>정보 보안 지침서’에서 정한 바를 따른다</a:t>
            </a:r>
            <a:r>
              <a:rPr lang="en-US" altLang="ko-KR" sz="1200" dirty="0" smtClean="0">
                <a:latin typeface="+mn-ea"/>
                <a:ea typeface="+mn-ea"/>
              </a:rPr>
              <a:t>.</a:t>
            </a:r>
          </a:p>
          <a:p>
            <a:pPr>
              <a:lnSpc>
                <a:spcPct val="140000"/>
              </a:lnSpc>
            </a:pPr>
            <a:endParaRPr lang="en-US" altLang="ko-KR" sz="1200" dirty="0" smtClean="0">
              <a:latin typeface="+mn-ea"/>
              <a:ea typeface="+mn-ea"/>
            </a:endParaRPr>
          </a:p>
          <a:p>
            <a:pPr>
              <a:lnSpc>
                <a:spcPct val="140000"/>
              </a:lnSpc>
            </a:pPr>
            <a:r>
              <a:rPr lang="ko-KR" altLang="en-US" sz="1200" b="1" dirty="0" smtClean="0">
                <a:latin typeface="+mn-ea"/>
                <a:ea typeface="+mn-ea"/>
              </a:rPr>
              <a:t>제</a:t>
            </a:r>
            <a:r>
              <a:rPr lang="en-US" altLang="ko-KR" sz="1200" b="1" dirty="0" smtClean="0">
                <a:latin typeface="+mn-ea"/>
                <a:ea typeface="+mn-ea"/>
              </a:rPr>
              <a:t>2</a:t>
            </a:r>
            <a:r>
              <a:rPr lang="ko-KR" altLang="en-US" sz="1200" b="1" dirty="0" smtClean="0">
                <a:latin typeface="+mn-ea"/>
                <a:ea typeface="+mn-ea"/>
              </a:rPr>
              <a:t>장 책임과 권한</a:t>
            </a:r>
          </a:p>
          <a:p>
            <a:pPr>
              <a:lnSpc>
                <a:spcPct val="140000"/>
              </a:lnSpc>
            </a:pPr>
            <a:r>
              <a:rPr lang="ko-KR" altLang="en-US" sz="1200" b="1" dirty="0" smtClean="0">
                <a:latin typeface="+mn-ea"/>
                <a:ea typeface="+mn-ea"/>
              </a:rPr>
              <a:t>제</a:t>
            </a:r>
            <a:r>
              <a:rPr lang="en-US" altLang="ko-KR" sz="1200" b="1" dirty="0" smtClean="0">
                <a:latin typeface="+mn-ea"/>
                <a:ea typeface="+mn-ea"/>
              </a:rPr>
              <a:t>3</a:t>
            </a:r>
            <a:r>
              <a:rPr lang="ko-KR" altLang="en-US" sz="1200" b="1" dirty="0" smtClean="0">
                <a:latin typeface="+mn-ea"/>
                <a:ea typeface="+mn-ea"/>
              </a:rPr>
              <a:t>조 </a:t>
            </a:r>
            <a:r>
              <a:rPr lang="en-US" altLang="ko-KR" sz="1200" b="1" dirty="0" smtClean="0">
                <a:latin typeface="+mn-ea"/>
                <a:ea typeface="+mn-ea"/>
              </a:rPr>
              <a:t>(</a:t>
            </a:r>
            <a:r>
              <a:rPr lang="ko-KR" altLang="en-US" sz="1200" b="1" dirty="0" smtClean="0">
                <a:latin typeface="+mn-ea"/>
                <a:ea typeface="+mn-ea"/>
              </a:rPr>
              <a:t>역할 및 책임</a:t>
            </a:r>
            <a:r>
              <a:rPr lang="en-US" altLang="ko-KR" sz="1200" b="1" dirty="0" smtClean="0">
                <a:latin typeface="+mn-ea"/>
                <a:ea typeface="+mn-ea"/>
              </a:rPr>
              <a:t>)</a:t>
            </a:r>
          </a:p>
          <a:p>
            <a:pPr>
              <a:lnSpc>
                <a:spcPct val="140000"/>
              </a:lnSpc>
            </a:pPr>
            <a:r>
              <a:rPr lang="en-US" altLang="ko-KR" sz="1200" dirty="0" smtClean="0">
                <a:latin typeface="+mn-ea"/>
                <a:ea typeface="+mn-ea"/>
              </a:rPr>
              <a:t>1. </a:t>
            </a:r>
            <a:r>
              <a:rPr lang="ko-KR" altLang="en-US" sz="1200" dirty="0" smtClean="0">
                <a:latin typeface="+mn-ea"/>
                <a:ea typeface="+mn-ea"/>
              </a:rPr>
              <a:t>정보 보안 책임자는 서버 시스템의 안전한 관리 및 운영을 위한 보안 정책 수립 및 시행을 총괄한다</a:t>
            </a:r>
            <a:r>
              <a:rPr lang="en-US" altLang="ko-KR" sz="1200" dirty="0" smtClean="0">
                <a:latin typeface="+mn-ea"/>
                <a:ea typeface="+mn-ea"/>
              </a:rPr>
              <a:t>.</a:t>
            </a:r>
          </a:p>
          <a:p>
            <a:pPr>
              <a:lnSpc>
                <a:spcPct val="140000"/>
              </a:lnSpc>
            </a:pPr>
            <a:r>
              <a:rPr lang="en-US" altLang="ko-KR" sz="1200" dirty="0" smtClean="0">
                <a:latin typeface="+mn-ea"/>
                <a:ea typeface="+mn-ea"/>
              </a:rPr>
              <a:t>2. </a:t>
            </a:r>
            <a:r>
              <a:rPr lang="ko-KR" altLang="en-US" sz="1200" dirty="0" smtClean="0">
                <a:latin typeface="+mn-ea"/>
                <a:ea typeface="+mn-ea"/>
              </a:rPr>
              <a:t>정보 보안 관리자는 서버 시스템의 안전한 관리 및 운영을 위한 보안 정책 구축 및 이행을 관리한다</a:t>
            </a:r>
            <a:r>
              <a:rPr lang="en-US" altLang="ko-KR" sz="1200" dirty="0" smtClean="0">
                <a:latin typeface="+mn-ea"/>
                <a:ea typeface="+mn-ea"/>
              </a:rPr>
              <a:t>.</a:t>
            </a:r>
          </a:p>
          <a:p>
            <a:pPr>
              <a:lnSpc>
                <a:spcPct val="140000"/>
              </a:lnSpc>
            </a:pPr>
            <a:endParaRPr lang="en-US" altLang="ko-KR" sz="1200" dirty="0" smtClean="0"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ko-KR" altLang="en-US" dirty="0" smtClean="0"/>
              <a:t>보안 정책과 절차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56184" y="1264223"/>
            <a:ext cx="7620272" cy="52565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wrap="none" lIns="91440" tIns="45720" rIns="91440" bIns="45720" rtlCol="0" anchor="ctr">
            <a:normAutofit/>
          </a:bodyPr>
          <a:lstStyle/>
          <a:p>
            <a:endParaRPr lang="en-US" altLang="ko-KR" sz="12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1043608" y="1336231"/>
            <a:ext cx="7632848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200" dirty="0" smtClean="0">
                <a:latin typeface="+mn-ea"/>
                <a:ea typeface="+mn-ea"/>
              </a:rPr>
              <a:t>3. </a:t>
            </a:r>
            <a:r>
              <a:rPr lang="ko-KR" altLang="en-US" sz="1200" dirty="0" smtClean="0">
                <a:latin typeface="+mn-ea"/>
                <a:ea typeface="+mn-ea"/>
              </a:rPr>
              <a:t>서버 관리자의 책임과 역할은 다음 각 호와 같다</a:t>
            </a:r>
            <a:r>
              <a:rPr lang="en-US" altLang="ko-KR" sz="1200" dirty="0" smtClean="0">
                <a:latin typeface="+mn-ea"/>
                <a:ea typeface="+mn-ea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altLang="ko-KR" sz="1200" dirty="0" smtClean="0">
                <a:latin typeface="+mn-ea"/>
                <a:ea typeface="+mn-ea"/>
              </a:rPr>
              <a:t>1) </a:t>
            </a:r>
            <a:r>
              <a:rPr lang="ko-KR" altLang="en-US" sz="1200" dirty="0" smtClean="0">
                <a:latin typeface="+mn-ea"/>
                <a:ea typeface="+mn-ea"/>
              </a:rPr>
              <a:t>서버 관리자는 시스템 운영 팀장으로 정한다</a:t>
            </a:r>
            <a:r>
              <a:rPr lang="en-US" altLang="ko-KR" sz="1200" dirty="0" smtClean="0">
                <a:latin typeface="+mn-ea"/>
                <a:ea typeface="+mn-ea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altLang="ko-KR" sz="1200" dirty="0" smtClean="0">
                <a:latin typeface="+mn-ea"/>
                <a:ea typeface="+mn-ea"/>
              </a:rPr>
              <a:t>2) </a:t>
            </a:r>
            <a:r>
              <a:rPr lang="ko-KR" altLang="en-US" sz="1200" dirty="0" smtClean="0">
                <a:latin typeface="+mn-ea"/>
                <a:ea typeface="+mn-ea"/>
              </a:rPr>
              <a:t>서버 시스템 운영과 장애 처리 내용의 기록을 관리 감독한다</a:t>
            </a:r>
            <a:r>
              <a:rPr lang="en-US" altLang="ko-KR" sz="1200" dirty="0" smtClean="0">
                <a:latin typeface="+mn-ea"/>
                <a:ea typeface="+mn-ea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altLang="ko-KR" sz="1200" dirty="0" smtClean="0">
                <a:latin typeface="+mn-ea"/>
                <a:ea typeface="+mn-ea"/>
              </a:rPr>
              <a:t>3) </a:t>
            </a:r>
            <a:r>
              <a:rPr lang="ko-KR" altLang="en-US" sz="1200" dirty="0" smtClean="0">
                <a:latin typeface="+mn-ea"/>
                <a:ea typeface="+mn-ea"/>
              </a:rPr>
              <a:t>서버 시스템의 설치 및 운영 등에 대해 승인을 한다</a:t>
            </a:r>
            <a:r>
              <a:rPr lang="en-US" altLang="ko-KR" sz="1200" dirty="0" smtClean="0">
                <a:latin typeface="+mn-ea"/>
                <a:ea typeface="+mn-ea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altLang="ko-KR" sz="1200" dirty="0" smtClean="0">
                <a:latin typeface="+mn-ea"/>
                <a:ea typeface="+mn-ea"/>
              </a:rPr>
              <a:t>4. </a:t>
            </a:r>
            <a:r>
              <a:rPr lang="ko-KR" altLang="en-US" sz="1200" dirty="0" smtClean="0">
                <a:latin typeface="+mn-ea"/>
                <a:ea typeface="+mn-ea"/>
              </a:rPr>
              <a:t>서버 담당자의 책임과 역할은 다음 각 호와 같다</a:t>
            </a:r>
            <a:r>
              <a:rPr lang="en-US" altLang="ko-KR" sz="1200" dirty="0" smtClean="0">
                <a:latin typeface="+mn-ea"/>
                <a:ea typeface="+mn-ea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altLang="ko-KR" sz="1200" dirty="0" smtClean="0">
                <a:latin typeface="+mn-ea"/>
                <a:ea typeface="+mn-ea"/>
              </a:rPr>
              <a:t>1) </a:t>
            </a:r>
            <a:r>
              <a:rPr lang="ko-KR" altLang="en-US" sz="1200" dirty="0" smtClean="0">
                <a:latin typeface="+mn-ea"/>
                <a:ea typeface="+mn-ea"/>
              </a:rPr>
              <a:t>서버 담당자는 시스템 운영 팀원으로 정한다</a:t>
            </a:r>
            <a:r>
              <a:rPr lang="en-US" altLang="ko-KR" sz="1200" dirty="0" smtClean="0">
                <a:latin typeface="+mn-ea"/>
                <a:ea typeface="+mn-ea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altLang="ko-KR" sz="1200" dirty="0" smtClean="0">
                <a:latin typeface="+mn-ea"/>
                <a:ea typeface="+mn-ea"/>
              </a:rPr>
              <a:t>2) </a:t>
            </a:r>
            <a:r>
              <a:rPr lang="ko-KR" altLang="en-US" sz="1200" dirty="0" smtClean="0">
                <a:latin typeface="+mn-ea"/>
                <a:ea typeface="+mn-ea"/>
              </a:rPr>
              <a:t>서버 시스템 운영 및 장애 처리를 본 절차에 따라 관리한다</a:t>
            </a:r>
            <a:r>
              <a:rPr lang="en-US" altLang="ko-KR" sz="1200" dirty="0" smtClean="0">
                <a:latin typeface="+mn-ea"/>
                <a:ea typeface="+mn-ea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altLang="ko-KR" sz="1200" dirty="0" smtClean="0">
                <a:latin typeface="+mn-ea"/>
                <a:ea typeface="+mn-ea"/>
              </a:rPr>
              <a:t>3) </a:t>
            </a:r>
            <a:r>
              <a:rPr lang="ko-KR" altLang="en-US" sz="1200" dirty="0" smtClean="0">
                <a:latin typeface="+mn-ea"/>
                <a:ea typeface="+mn-ea"/>
              </a:rPr>
              <a:t>서버 시스템의 효율적 관리를 위해 필요한 자원의 지원을 요청한다</a:t>
            </a:r>
            <a:r>
              <a:rPr lang="en-US" altLang="ko-KR" sz="1200" dirty="0" smtClean="0">
                <a:latin typeface="+mn-ea"/>
                <a:ea typeface="+mn-ea"/>
              </a:rPr>
              <a:t>.</a:t>
            </a:r>
          </a:p>
          <a:p>
            <a:pPr>
              <a:lnSpc>
                <a:spcPct val="120000"/>
              </a:lnSpc>
            </a:pPr>
            <a:endParaRPr lang="en-US" altLang="ko-KR" sz="1200" dirty="0" smtClean="0">
              <a:latin typeface="+mn-ea"/>
              <a:ea typeface="+mn-ea"/>
            </a:endParaRPr>
          </a:p>
          <a:p>
            <a:pPr>
              <a:lnSpc>
                <a:spcPct val="120000"/>
              </a:lnSpc>
            </a:pPr>
            <a:r>
              <a:rPr lang="ko-KR" altLang="en-US" sz="1200" b="1" dirty="0" smtClean="0">
                <a:latin typeface="+mn-ea"/>
                <a:ea typeface="+mn-ea"/>
              </a:rPr>
              <a:t>제</a:t>
            </a:r>
            <a:r>
              <a:rPr lang="en-US" altLang="ko-KR" sz="1200" b="1" dirty="0" smtClean="0">
                <a:latin typeface="+mn-ea"/>
                <a:ea typeface="+mn-ea"/>
              </a:rPr>
              <a:t>3</a:t>
            </a:r>
            <a:r>
              <a:rPr lang="ko-KR" altLang="en-US" sz="1200" b="1" dirty="0" smtClean="0">
                <a:latin typeface="+mn-ea"/>
                <a:ea typeface="+mn-ea"/>
              </a:rPr>
              <a:t>장 업무 절차</a:t>
            </a:r>
          </a:p>
          <a:p>
            <a:pPr>
              <a:lnSpc>
                <a:spcPct val="120000"/>
              </a:lnSpc>
            </a:pPr>
            <a:r>
              <a:rPr lang="ko-KR" altLang="en-US" sz="1200" b="1" dirty="0" smtClean="0">
                <a:latin typeface="+mn-ea"/>
                <a:ea typeface="+mn-ea"/>
              </a:rPr>
              <a:t>제</a:t>
            </a:r>
            <a:r>
              <a:rPr lang="en-US" altLang="ko-KR" sz="1200" b="1" dirty="0" smtClean="0">
                <a:latin typeface="+mn-ea"/>
                <a:ea typeface="+mn-ea"/>
              </a:rPr>
              <a:t>4</a:t>
            </a:r>
            <a:r>
              <a:rPr lang="ko-KR" altLang="en-US" sz="1200" b="1" dirty="0" smtClean="0">
                <a:latin typeface="+mn-ea"/>
                <a:ea typeface="+mn-ea"/>
              </a:rPr>
              <a:t>조 </a:t>
            </a:r>
            <a:r>
              <a:rPr lang="en-US" altLang="ko-KR" sz="1200" b="1" dirty="0" smtClean="0">
                <a:latin typeface="+mn-ea"/>
                <a:ea typeface="+mn-ea"/>
              </a:rPr>
              <a:t>(</a:t>
            </a:r>
            <a:r>
              <a:rPr lang="ko-KR" altLang="en-US" sz="1200" b="1" dirty="0" smtClean="0">
                <a:latin typeface="+mn-ea"/>
                <a:ea typeface="+mn-ea"/>
              </a:rPr>
              <a:t>서버 시스템 설치</a:t>
            </a:r>
            <a:r>
              <a:rPr lang="en-US" altLang="ko-KR" sz="1200" b="1" dirty="0" smtClean="0">
                <a:latin typeface="+mn-ea"/>
                <a:ea typeface="+mn-ea"/>
              </a:rPr>
              <a:t>)</a:t>
            </a:r>
          </a:p>
          <a:p>
            <a:pPr marL="228600" indent="-228600">
              <a:lnSpc>
                <a:spcPct val="120000"/>
              </a:lnSpc>
              <a:buAutoNum type="arabicPeriod"/>
            </a:pPr>
            <a:r>
              <a:rPr lang="ko-KR" altLang="en-US" sz="1200" dirty="0" smtClean="0">
                <a:latin typeface="+mn-ea"/>
                <a:ea typeface="+mn-ea"/>
              </a:rPr>
              <a:t>서버 시스템 설치를 정보 </a:t>
            </a:r>
            <a:r>
              <a:rPr lang="ko-KR" altLang="en-US" sz="1200" dirty="0" err="1" smtClean="0">
                <a:latin typeface="+mn-ea"/>
                <a:ea typeface="+mn-ea"/>
              </a:rPr>
              <a:t>보안팀에</a:t>
            </a:r>
            <a:r>
              <a:rPr lang="ko-KR" altLang="en-US" sz="1200" dirty="0" smtClean="0">
                <a:latin typeface="+mn-ea"/>
                <a:ea typeface="+mn-ea"/>
              </a:rPr>
              <a:t> 의뢰하여 보안 설정 등을 검수 후 서비스를 개시한다</a:t>
            </a:r>
            <a:r>
              <a:rPr lang="en-US" altLang="ko-KR" sz="1200" dirty="0" smtClean="0">
                <a:latin typeface="+mn-ea"/>
                <a:ea typeface="+mn-ea"/>
              </a:rPr>
              <a:t>.</a:t>
            </a:r>
          </a:p>
          <a:p>
            <a:pPr marL="228600" indent="-228600">
              <a:lnSpc>
                <a:spcPct val="120000"/>
              </a:lnSpc>
              <a:buAutoNum type="arabicPeriod"/>
            </a:pPr>
            <a:endParaRPr lang="en-US" altLang="ko-KR" sz="1200" dirty="0" smtClean="0">
              <a:latin typeface="+mn-ea"/>
              <a:ea typeface="+mn-ea"/>
            </a:endParaRPr>
          </a:p>
          <a:p>
            <a:pPr>
              <a:lnSpc>
                <a:spcPct val="120000"/>
              </a:lnSpc>
            </a:pPr>
            <a:r>
              <a:rPr lang="ko-KR" altLang="en-US" sz="1200" b="1" dirty="0" smtClean="0">
                <a:latin typeface="+mn-ea"/>
                <a:ea typeface="+mn-ea"/>
              </a:rPr>
              <a:t>제</a:t>
            </a:r>
            <a:r>
              <a:rPr lang="en-US" altLang="ko-KR" sz="1200" b="1" dirty="0" smtClean="0">
                <a:latin typeface="+mn-ea"/>
                <a:ea typeface="+mn-ea"/>
              </a:rPr>
              <a:t>5</a:t>
            </a:r>
            <a:r>
              <a:rPr lang="ko-KR" altLang="en-US" sz="1200" b="1" dirty="0" smtClean="0">
                <a:latin typeface="+mn-ea"/>
                <a:ea typeface="+mn-ea"/>
              </a:rPr>
              <a:t>조 </a:t>
            </a:r>
            <a:r>
              <a:rPr lang="en-US" altLang="ko-KR" sz="1200" b="1" dirty="0" smtClean="0">
                <a:latin typeface="+mn-ea"/>
                <a:ea typeface="+mn-ea"/>
              </a:rPr>
              <a:t>(</a:t>
            </a:r>
            <a:r>
              <a:rPr lang="ko-KR" altLang="en-US" sz="1200" b="1" dirty="0" smtClean="0">
                <a:latin typeface="+mn-ea"/>
                <a:ea typeface="+mn-ea"/>
              </a:rPr>
              <a:t>서버 시스템 보안 설정 적용</a:t>
            </a:r>
            <a:r>
              <a:rPr lang="en-US" altLang="ko-KR" sz="1200" b="1" dirty="0" smtClean="0">
                <a:latin typeface="+mn-ea"/>
                <a:ea typeface="+mn-ea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altLang="ko-KR" sz="1200" dirty="0" smtClean="0">
                <a:latin typeface="+mn-ea"/>
                <a:ea typeface="+mn-ea"/>
              </a:rPr>
              <a:t>1. </a:t>
            </a:r>
            <a:r>
              <a:rPr lang="ko-KR" altLang="en-US" sz="1200" dirty="0" smtClean="0">
                <a:latin typeface="+mn-ea"/>
                <a:ea typeface="+mn-ea"/>
              </a:rPr>
              <a:t>서버 시스템을 설치한 후</a:t>
            </a:r>
            <a:r>
              <a:rPr lang="en-US" altLang="ko-KR" sz="1200" dirty="0" smtClean="0">
                <a:latin typeface="+mn-ea"/>
                <a:ea typeface="+mn-ea"/>
              </a:rPr>
              <a:t>, </a:t>
            </a:r>
            <a:r>
              <a:rPr lang="ko-KR" altLang="en-US" sz="1200" dirty="0" smtClean="0">
                <a:latin typeface="+mn-ea"/>
                <a:ea typeface="+mn-ea"/>
              </a:rPr>
              <a:t>서버 담당자는 접근 제어 정책을 구성하여 일반 사용자가 서버 시스템에 접근할      </a:t>
            </a:r>
            <a:endParaRPr lang="en-US" altLang="ko-KR" sz="1200" dirty="0" smtClean="0">
              <a:latin typeface="+mn-ea"/>
              <a:ea typeface="+mn-ea"/>
            </a:endParaRPr>
          </a:p>
          <a:p>
            <a:pPr>
              <a:lnSpc>
                <a:spcPct val="120000"/>
              </a:lnSpc>
            </a:pPr>
            <a:r>
              <a:rPr lang="en-US" altLang="ko-KR" sz="1200" dirty="0" smtClean="0">
                <a:latin typeface="+mn-ea"/>
                <a:ea typeface="+mn-ea"/>
              </a:rPr>
              <a:t>   </a:t>
            </a:r>
            <a:r>
              <a:rPr lang="ko-KR" altLang="en-US" sz="1200" dirty="0" smtClean="0">
                <a:latin typeface="+mn-ea"/>
                <a:ea typeface="+mn-ea"/>
              </a:rPr>
              <a:t>수 없도록 보안 설정을 적용한다</a:t>
            </a:r>
            <a:r>
              <a:rPr lang="en-US" altLang="ko-KR" sz="1200" dirty="0" smtClean="0">
                <a:latin typeface="+mn-ea"/>
                <a:ea typeface="+mn-ea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altLang="ko-KR" sz="1200" dirty="0" smtClean="0">
                <a:latin typeface="+mn-ea"/>
                <a:ea typeface="+mn-ea"/>
              </a:rPr>
              <a:t>2. </a:t>
            </a:r>
            <a:r>
              <a:rPr lang="ko-KR" altLang="en-US" sz="1200" dirty="0" smtClean="0">
                <a:latin typeface="+mn-ea"/>
                <a:ea typeface="+mn-ea"/>
              </a:rPr>
              <a:t>중요 서버 시스템에는 </a:t>
            </a:r>
            <a:r>
              <a:rPr lang="ko-KR" altLang="en-US" sz="1200" dirty="0" err="1" smtClean="0">
                <a:latin typeface="+mn-ea"/>
                <a:ea typeface="+mn-ea"/>
              </a:rPr>
              <a:t>비인가된</a:t>
            </a:r>
            <a:r>
              <a:rPr lang="ko-KR" altLang="en-US" sz="1200" dirty="0" smtClean="0">
                <a:latin typeface="+mn-ea"/>
                <a:ea typeface="+mn-ea"/>
              </a:rPr>
              <a:t> 서버 접근이나 정보 유출 등을 방지하기 위해 침입 탐지 시스템을 갖추어</a:t>
            </a:r>
            <a:endParaRPr lang="en-US" altLang="ko-KR" sz="1200" dirty="0" smtClean="0">
              <a:latin typeface="+mn-ea"/>
              <a:ea typeface="+mn-ea"/>
            </a:endParaRPr>
          </a:p>
          <a:p>
            <a:pPr>
              <a:lnSpc>
                <a:spcPct val="120000"/>
              </a:lnSpc>
            </a:pPr>
            <a:r>
              <a:rPr lang="en-US" altLang="ko-KR" sz="1200" dirty="0" smtClean="0">
                <a:latin typeface="+mn-ea"/>
                <a:ea typeface="+mn-ea"/>
              </a:rPr>
              <a:t>   </a:t>
            </a:r>
            <a:r>
              <a:rPr lang="ko-KR" altLang="en-US" sz="1200" dirty="0" smtClean="0">
                <a:latin typeface="+mn-ea"/>
                <a:ea typeface="+mn-ea"/>
              </a:rPr>
              <a:t>야 한다</a:t>
            </a:r>
            <a:r>
              <a:rPr lang="en-US" altLang="ko-KR" sz="1200" dirty="0" smtClean="0">
                <a:latin typeface="+mn-ea"/>
                <a:ea typeface="+mn-ea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altLang="ko-KR" sz="1200" dirty="0" smtClean="0">
                <a:latin typeface="+mn-ea"/>
                <a:ea typeface="+mn-ea"/>
              </a:rPr>
              <a:t>3. </a:t>
            </a:r>
            <a:r>
              <a:rPr lang="ko-KR" altLang="en-US" sz="1200" dirty="0" smtClean="0">
                <a:latin typeface="+mn-ea"/>
                <a:ea typeface="+mn-ea"/>
              </a:rPr>
              <a:t>침입 탐지 시스템의 운영은 ‘보안 시스템 정보 보안 절차서’</a:t>
            </a:r>
            <a:r>
              <a:rPr lang="ko-KR" altLang="en-US" sz="1200" dirty="0" err="1" smtClean="0">
                <a:latin typeface="+mn-ea"/>
                <a:ea typeface="+mn-ea"/>
              </a:rPr>
              <a:t>를</a:t>
            </a:r>
            <a:r>
              <a:rPr lang="ko-KR" altLang="en-US" sz="1200" dirty="0" smtClean="0">
                <a:latin typeface="+mn-ea"/>
                <a:ea typeface="+mn-ea"/>
              </a:rPr>
              <a:t> 따른다</a:t>
            </a:r>
            <a:r>
              <a:rPr lang="en-US" altLang="ko-KR" sz="1200" dirty="0" smtClean="0">
                <a:latin typeface="+mn-ea"/>
                <a:ea typeface="+mn-ea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altLang="ko-KR" sz="1200" dirty="0" smtClean="0">
                <a:latin typeface="+mn-ea"/>
                <a:ea typeface="+mn-ea"/>
              </a:rPr>
              <a:t>4. </a:t>
            </a:r>
            <a:r>
              <a:rPr lang="ko-KR" altLang="en-US" sz="1200" dirty="0" smtClean="0">
                <a:latin typeface="+mn-ea"/>
                <a:ea typeface="+mn-ea"/>
              </a:rPr>
              <a:t>배너 설정이 가능한 중요 서버 시스템의 경우 </a:t>
            </a:r>
            <a:r>
              <a:rPr lang="ko-KR" altLang="en-US" sz="1200" dirty="0" err="1" smtClean="0">
                <a:latin typeface="+mn-ea"/>
                <a:ea typeface="+mn-ea"/>
              </a:rPr>
              <a:t>로그인을</a:t>
            </a:r>
            <a:r>
              <a:rPr lang="ko-KR" altLang="en-US" sz="1200" dirty="0" smtClean="0">
                <a:latin typeface="+mn-ea"/>
                <a:ea typeface="+mn-ea"/>
              </a:rPr>
              <a:t> 허용하기 전에 다음과 같은 보안 권고문을 공지할 </a:t>
            </a:r>
            <a:endParaRPr lang="en-US" altLang="ko-KR" sz="1200" dirty="0" smtClean="0">
              <a:latin typeface="+mn-ea"/>
              <a:ea typeface="+mn-ea"/>
            </a:endParaRPr>
          </a:p>
          <a:p>
            <a:pPr>
              <a:lnSpc>
                <a:spcPct val="120000"/>
              </a:lnSpc>
            </a:pPr>
            <a:r>
              <a:rPr lang="en-US" altLang="ko-KR" sz="1200" dirty="0" smtClean="0">
                <a:latin typeface="+mn-ea"/>
                <a:ea typeface="+mn-ea"/>
              </a:rPr>
              <a:t>   </a:t>
            </a:r>
            <a:r>
              <a:rPr lang="ko-KR" altLang="en-US" sz="1200" dirty="0" smtClean="0">
                <a:latin typeface="+mn-ea"/>
                <a:ea typeface="+mn-ea"/>
              </a:rPr>
              <a:t>수 있다</a:t>
            </a:r>
            <a:r>
              <a:rPr lang="en-US" altLang="ko-KR" sz="1200" dirty="0" smtClean="0">
                <a:latin typeface="+mn-ea"/>
                <a:ea typeface="+mn-ea"/>
              </a:rPr>
              <a:t>.</a:t>
            </a:r>
          </a:p>
          <a:p>
            <a:pPr>
              <a:lnSpc>
                <a:spcPct val="120000"/>
              </a:lnSpc>
            </a:pPr>
            <a:endParaRPr lang="en-US" altLang="ko-KR" sz="1200" dirty="0" smtClean="0">
              <a:latin typeface="+mn-ea"/>
              <a:ea typeface="+mn-ea"/>
            </a:endParaRPr>
          </a:p>
          <a:p>
            <a:pPr>
              <a:lnSpc>
                <a:spcPct val="120000"/>
              </a:lnSpc>
            </a:pPr>
            <a:r>
              <a:rPr lang="en-US" altLang="ko-KR" sz="1200" dirty="0" smtClean="0">
                <a:latin typeface="+mn-ea"/>
                <a:ea typeface="+mn-ea"/>
              </a:rPr>
              <a:t>[</a:t>
            </a:r>
            <a:r>
              <a:rPr lang="ko-KR" altLang="en-US" sz="1200" dirty="0" smtClean="0">
                <a:latin typeface="+mn-ea"/>
                <a:ea typeface="+mn-ea"/>
              </a:rPr>
              <a:t>절차서의 마지막에는 본 절차서와 관련된 각종 서식을 첨부한다</a:t>
            </a:r>
            <a:r>
              <a:rPr lang="en-US" altLang="ko-KR" sz="1200" dirty="0" smtClean="0">
                <a:latin typeface="+mn-ea"/>
                <a:ea typeface="+mn-ea"/>
              </a:rPr>
              <a:t>]</a:t>
            </a:r>
            <a:endParaRPr lang="ko-KR" altLang="en-US" sz="1200" dirty="0"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05 </a:t>
            </a:r>
            <a:r>
              <a:rPr lang="ko-KR" altLang="en-US" dirty="0" smtClean="0"/>
              <a:t>접근 제어 모델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임의적 접근 제어 모델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임의적 접근 제어</a:t>
            </a:r>
            <a:r>
              <a:rPr lang="en-US" altLang="ko-KR" dirty="0" smtClean="0"/>
              <a:t>(DAC: Discretionary Access Control)</a:t>
            </a:r>
            <a:r>
              <a:rPr lang="ko-KR" altLang="en-US" dirty="0" smtClean="0"/>
              <a:t> 모델은 정보의 소유자가 정보의 보안 레벨을 결정하고 이</a:t>
            </a:r>
            <a:endParaRPr lang="en-US" altLang="ko-KR" dirty="0" smtClean="0"/>
          </a:p>
          <a:p>
            <a:pPr lvl="1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에 대한 정보의 접근 제어도 설정하는 모델이다</a:t>
            </a:r>
            <a:r>
              <a:rPr lang="en-US" altLang="ko-KR" dirty="0" smtClean="0"/>
              <a:t>. </a:t>
            </a:r>
          </a:p>
          <a:p>
            <a:pPr lvl="1"/>
            <a:r>
              <a:rPr lang="en-US" altLang="ko-KR" dirty="0" smtClean="0"/>
              <a:t>DAC</a:t>
            </a:r>
            <a:r>
              <a:rPr lang="ko-KR" altLang="en-US" dirty="0" smtClean="0"/>
              <a:t>는 정보의 소유자가 정보의 보안 레벨과 접근 제어를 설정하기 때문에 중앙 집중적인 정보 관리가 어려움</a:t>
            </a:r>
            <a:r>
              <a:rPr lang="en-US" altLang="ko-KR" dirty="0" smtClean="0"/>
              <a:t>.</a:t>
            </a:r>
          </a:p>
          <a:p>
            <a:pPr lvl="2"/>
            <a:r>
              <a:rPr lang="ko-KR" altLang="en-US" dirty="0" smtClean="0"/>
              <a:t>정보에 대한 엄격한 접근 제어는 사실상 거의 불가능</a:t>
            </a:r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  <a:p>
            <a:r>
              <a:rPr lang="ko-KR" altLang="en-US" dirty="0" smtClean="0"/>
              <a:t>강제적 접근 제어 모델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강제적 접근 제어 모델은 중앙에서 정보를 수집하고 분류하여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각각의 보안 레벨을 붙이고 이에 대해 </a:t>
            </a:r>
            <a:r>
              <a:rPr lang="ko-KR" altLang="en-US" dirty="0" err="1" smtClean="0"/>
              <a:t>정책적으</a:t>
            </a:r>
            <a:endParaRPr lang="en-US" altLang="ko-KR" dirty="0" smtClean="0"/>
          </a:p>
          <a:p>
            <a:pPr lvl="1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로 접근 제어를 수행</a:t>
            </a:r>
            <a:endParaRPr lang="en-US" altLang="ko-KR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05 </a:t>
            </a:r>
            <a:r>
              <a:rPr lang="ko-KR" altLang="en-US" dirty="0" smtClean="0"/>
              <a:t>접근 제어 모델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539552" y="1051752"/>
            <a:ext cx="8352928" cy="5400600"/>
          </a:xfrm>
        </p:spPr>
        <p:txBody>
          <a:bodyPr/>
          <a:lstStyle/>
          <a:p>
            <a:r>
              <a:rPr lang="ko-KR" altLang="en-US" dirty="0" smtClean="0"/>
              <a:t>강제적 접근 제어 모델</a:t>
            </a:r>
            <a:endParaRPr lang="en-US" altLang="ko-KR" dirty="0" smtClean="0"/>
          </a:p>
          <a:p>
            <a:pPr lvl="1"/>
            <a:r>
              <a:rPr lang="ko-KR" altLang="en-US" b="1" dirty="0" smtClean="0"/>
              <a:t>벨 </a:t>
            </a:r>
            <a:r>
              <a:rPr lang="ko-KR" altLang="en-US" b="1" dirty="0" err="1" smtClean="0"/>
              <a:t>라팔다</a:t>
            </a:r>
            <a:r>
              <a:rPr lang="ko-KR" altLang="en-US" b="1" dirty="0" smtClean="0"/>
              <a:t> 모델</a:t>
            </a:r>
            <a:endParaRPr lang="en-US" altLang="ko-KR" b="1" dirty="0" smtClean="0"/>
          </a:p>
          <a:p>
            <a:pPr lvl="2"/>
            <a:r>
              <a:rPr lang="ko-KR" altLang="en-US" dirty="0" smtClean="0"/>
              <a:t>최초의 수학적 모델로 알려져 있음</a:t>
            </a:r>
            <a:r>
              <a:rPr lang="en-US" altLang="ko-KR" dirty="0" smtClean="0"/>
              <a:t>.</a:t>
            </a:r>
          </a:p>
          <a:p>
            <a:pPr lvl="2"/>
            <a:r>
              <a:rPr lang="ko-KR" altLang="en-US" dirty="0" smtClean="0"/>
              <a:t>군대의 보안 레벨과 같이 그 정보의 기밀성에 따라 상하 관계가 구분된 정보를 보호하기 위해 사용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읽기 권한 </a:t>
            </a:r>
            <a:r>
              <a:rPr lang="en-US" altLang="ko-KR" dirty="0" smtClean="0"/>
              <a:t>: </a:t>
            </a:r>
            <a:r>
              <a:rPr lang="ko-KR" altLang="en-US" dirty="0" smtClean="0"/>
              <a:t>낮은 보안 레벨의 권한을 가진 이가 높은 보안 레벨의 문서를 읽을 수 없으나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자신의 권한보다 낮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은 수준의 문서는 읽을 수 있음</a:t>
            </a:r>
            <a:r>
              <a:rPr lang="en-US" altLang="ko-KR" dirty="0" smtClean="0"/>
              <a:t>.</a:t>
            </a:r>
          </a:p>
          <a:p>
            <a:pPr lvl="2">
              <a:buNone/>
            </a:pPr>
            <a:endParaRPr lang="en-US" altLang="ko-KR" dirty="0" smtClean="0"/>
          </a:p>
          <a:p>
            <a:pPr lvl="2">
              <a:buNone/>
            </a:pPr>
            <a:endParaRPr lang="en-US" altLang="ko-KR" dirty="0" smtClean="0"/>
          </a:p>
          <a:p>
            <a:pPr lvl="2">
              <a:buNone/>
            </a:pPr>
            <a:endParaRPr lang="en-US" altLang="ko-KR" dirty="0" smtClean="0"/>
          </a:p>
          <a:p>
            <a:pPr lvl="2">
              <a:buNone/>
            </a:pPr>
            <a:endParaRPr lang="en-US" altLang="ko-KR" dirty="0" smtClean="0"/>
          </a:p>
          <a:p>
            <a:pPr lvl="2">
              <a:buNone/>
            </a:pPr>
            <a:endParaRPr lang="en-US" altLang="ko-KR" dirty="0" smtClean="0"/>
          </a:p>
          <a:p>
            <a:pPr lvl="2">
              <a:buNone/>
            </a:pPr>
            <a:endParaRPr lang="en-US" altLang="ko-KR" dirty="0" smtClean="0"/>
          </a:p>
          <a:p>
            <a:pPr lvl="2"/>
            <a:endParaRPr lang="en-US" altLang="ko-KR" sz="400" dirty="0" smtClean="0"/>
          </a:p>
          <a:p>
            <a:pPr lvl="2"/>
            <a:r>
              <a:rPr lang="ko-KR" altLang="en-US" dirty="0" smtClean="0"/>
              <a:t>자신보다 높은 보안 레벨의 문서에 쓰기는 가능하지만 보안 레벨이 낮은 문서에는 쓰기 권한이 없음</a:t>
            </a:r>
            <a:r>
              <a:rPr lang="en-US" altLang="ko-KR" dirty="0" smtClean="0"/>
              <a:t>. </a:t>
            </a:r>
          </a:p>
          <a:p>
            <a:pPr lvl="3"/>
            <a:r>
              <a:rPr lang="ko-KR" altLang="en-US" dirty="0" smtClean="0"/>
              <a:t>이를 ‘* </a:t>
            </a:r>
            <a:r>
              <a:rPr lang="en-US" altLang="ko-KR" dirty="0" smtClean="0"/>
              <a:t>property</a:t>
            </a:r>
            <a:r>
              <a:rPr lang="ko-KR" altLang="en-US" dirty="0" smtClean="0"/>
              <a:t>’라고 함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222336" y="6381328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13-8]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벨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라팔다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 모델의 쓰기 권한 제한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7250" y="2851952"/>
            <a:ext cx="3910384" cy="12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213458" y="4113568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13-7]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벨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라팔다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 모델의 읽기 권한 제한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2395" y="5004298"/>
            <a:ext cx="3945433" cy="1426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05 </a:t>
            </a:r>
            <a:r>
              <a:rPr lang="ko-KR" altLang="en-US" dirty="0" smtClean="0"/>
              <a:t>접근 제어 모델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539552" y="1196752"/>
            <a:ext cx="8424936" cy="5400600"/>
          </a:xfrm>
        </p:spPr>
        <p:txBody>
          <a:bodyPr/>
          <a:lstStyle/>
          <a:p>
            <a:r>
              <a:rPr lang="ko-KR" altLang="en-US" dirty="0" smtClean="0"/>
              <a:t>강제적 접근 제어 모델</a:t>
            </a:r>
            <a:endParaRPr lang="en-US" altLang="ko-KR" dirty="0" smtClean="0"/>
          </a:p>
          <a:p>
            <a:pPr lvl="1">
              <a:spcAft>
                <a:spcPts val="300"/>
              </a:spcAft>
            </a:pPr>
            <a:r>
              <a:rPr lang="ko-KR" altLang="en-US" b="1" dirty="0" err="1" smtClean="0"/>
              <a:t>비바</a:t>
            </a:r>
            <a:r>
              <a:rPr lang="ko-KR" altLang="en-US" b="1" dirty="0" smtClean="0"/>
              <a:t> 모델</a:t>
            </a:r>
            <a:endParaRPr lang="en-US" altLang="ko-KR" b="1" dirty="0" smtClean="0"/>
          </a:p>
          <a:p>
            <a:pPr lvl="2">
              <a:defRPr/>
            </a:pPr>
            <a:r>
              <a:rPr lang="ko-KR" altLang="en-US" dirty="0" smtClean="0"/>
              <a:t>기밀성보다는 좀 더 신뢰할 수 있는 정보</a:t>
            </a:r>
            <a:r>
              <a:rPr lang="en-US" altLang="ko-KR" dirty="0" smtClean="0"/>
              <a:t>, </a:t>
            </a:r>
            <a:r>
              <a:rPr lang="ko-KR" altLang="en-US" dirty="0" smtClean="0"/>
              <a:t>즉 정보의 </a:t>
            </a:r>
            <a:r>
              <a:rPr lang="ko-KR" altLang="en-US" dirty="0" err="1" smtClean="0"/>
              <a:t>무결성을</a:t>
            </a:r>
            <a:r>
              <a:rPr lang="ko-KR" altLang="en-US" dirty="0" smtClean="0"/>
              <a:t> 높이는 데 목적이 있는 경우에 사용</a:t>
            </a:r>
            <a:r>
              <a:rPr lang="en-US" altLang="ko-KR" dirty="0" smtClean="0"/>
              <a:t>.</a:t>
            </a:r>
          </a:p>
          <a:p>
            <a:pPr marL="625475" lvl="2" indent="-173038">
              <a:defRPr/>
            </a:pPr>
            <a:r>
              <a:rPr lang="ko-KR" altLang="en-US" dirty="0" smtClean="0"/>
              <a:t>읽기 권한 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무결성</a:t>
            </a:r>
            <a:r>
              <a:rPr lang="ko-KR" altLang="en-US" dirty="0" smtClean="0"/>
              <a:t> 레벨 </a:t>
            </a:r>
            <a:r>
              <a:rPr lang="en-US" altLang="ko-KR" dirty="0" smtClean="0"/>
              <a:t>2</a:t>
            </a:r>
            <a:r>
              <a:rPr lang="ko-KR" altLang="en-US" dirty="0" smtClean="0"/>
              <a:t>인 사람이 무결성 레벨 </a:t>
            </a:r>
            <a:r>
              <a:rPr lang="en-US" altLang="ko-KR" dirty="0" smtClean="0"/>
              <a:t>1</a:t>
            </a:r>
            <a:r>
              <a:rPr lang="ko-KR" altLang="en-US" dirty="0" smtClean="0"/>
              <a:t>을 읽을 수 있고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무결성</a:t>
            </a:r>
            <a:r>
              <a:rPr lang="ko-KR" altLang="en-US" dirty="0" smtClean="0"/>
              <a:t> 레벨 </a:t>
            </a:r>
            <a:r>
              <a:rPr lang="en-US" altLang="ko-KR" dirty="0" smtClean="0"/>
              <a:t>3</a:t>
            </a:r>
            <a:r>
              <a:rPr lang="ko-KR" altLang="en-US" dirty="0" smtClean="0"/>
              <a:t>인 정보는 읽을 수 없음</a:t>
            </a:r>
            <a:r>
              <a:rPr lang="en-US" altLang="ko-KR" dirty="0" smtClean="0"/>
              <a:t>.</a:t>
            </a:r>
          </a:p>
          <a:p>
            <a:pPr marL="625475" lvl="2" indent="-173038">
              <a:defRPr/>
            </a:pPr>
            <a:endParaRPr lang="en-US" altLang="ko-KR" dirty="0" smtClean="0"/>
          </a:p>
          <a:p>
            <a:pPr marL="625475" lvl="2" indent="-173038">
              <a:defRPr/>
            </a:pPr>
            <a:endParaRPr lang="en-US" altLang="ko-KR" dirty="0" smtClean="0"/>
          </a:p>
          <a:p>
            <a:pPr marL="625475" lvl="2" indent="-173038">
              <a:defRPr/>
            </a:pPr>
            <a:endParaRPr lang="en-US" altLang="ko-KR" dirty="0" smtClean="0"/>
          </a:p>
          <a:p>
            <a:pPr marL="625475" lvl="2" indent="-173038">
              <a:defRPr/>
            </a:pPr>
            <a:endParaRPr lang="en-US" altLang="ko-KR" dirty="0" smtClean="0"/>
          </a:p>
          <a:p>
            <a:pPr marL="625475" lvl="2" indent="-173038">
              <a:defRPr/>
            </a:pPr>
            <a:endParaRPr lang="en-US" altLang="ko-KR" dirty="0" smtClean="0"/>
          </a:p>
          <a:p>
            <a:pPr marL="625475" lvl="2" indent="-173038">
              <a:defRPr/>
            </a:pPr>
            <a:endParaRPr lang="en-US" altLang="ko-KR" dirty="0" smtClean="0"/>
          </a:p>
          <a:p>
            <a:pPr marL="625475" lvl="2" indent="-173038">
              <a:defRPr/>
            </a:pPr>
            <a:endParaRPr lang="en-US" altLang="ko-KR" dirty="0" smtClean="0"/>
          </a:p>
          <a:p>
            <a:pPr marL="625475" lvl="2" indent="-173038">
              <a:defRPr/>
            </a:pPr>
            <a:endParaRPr lang="en-US" altLang="ko-KR" sz="600" dirty="0" smtClean="0"/>
          </a:p>
          <a:p>
            <a:pPr marL="625475" lvl="2" indent="-173038">
              <a:defRPr/>
            </a:pPr>
            <a:r>
              <a:rPr lang="ko-KR" altLang="en-US" dirty="0" smtClean="0"/>
              <a:t>쓰기 권한 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무결성</a:t>
            </a:r>
            <a:r>
              <a:rPr lang="ko-KR" altLang="en-US" dirty="0" smtClean="0"/>
              <a:t> 레벨 </a:t>
            </a:r>
            <a:r>
              <a:rPr lang="en-US" altLang="ko-KR" dirty="0" smtClean="0"/>
              <a:t>2</a:t>
            </a:r>
            <a:r>
              <a:rPr lang="ko-KR" altLang="en-US" dirty="0" smtClean="0"/>
              <a:t>의 문서를 더 높은 신뢰도를 가진 무결성 레벨 </a:t>
            </a:r>
            <a:r>
              <a:rPr lang="en-US" altLang="ko-KR" dirty="0" smtClean="0"/>
              <a:t>1</a:t>
            </a:r>
            <a:r>
              <a:rPr lang="ko-KR" altLang="en-US" dirty="0" smtClean="0"/>
              <a:t>의 정보에 쓸 수 없음</a:t>
            </a:r>
            <a:r>
              <a:rPr lang="en-US" altLang="ko-KR" dirty="0" smtClean="0"/>
              <a:t>. </a:t>
            </a:r>
          </a:p>
          <a:p>
            <a:pPr marL="625475" lvl="2" indent="-173038">
              <a:buNone/>
              <a:defRPr/>
            </a:pPr>
            <a:r>
              <a:rPr lang="en-US" altLang="ko-KR" dirty="0" smtClean="0"/>
              <a:t>	</a:t>
            </a:r>
            <a:r>
              <a:rPr lang="ko-KR" altLang="en-US" dirty="0" smtClean="0"/>
              <a:t>하지만 높은 신뢰도를 가진 </a:t>
            </a:r>
            <a:r>
              <a:rPr lang="ko-KR" altLang="en-US" dirty="0" err="1" smtClean="0"/>
              <a:t>무결성</a:t>
            </a:r>
            <a:r>
              <a:rPr lang="ko-KR" altLang="en-US" dirty="0" smtClean="0"/>
              <a:t> 레벨 </a:t>
            </a:r>
            <a:r>
              <a:rPr lang="en-US" altLang="ko-KR" dirty="0" smtClean="0"/>
              <a:t>2</a:t>
            </a:r>
            <a:r>
              <a:rPr lang="ko-KR" altLang="en-US" dirty="0" smtClean="0"/>
              <a:t>의 정보를 신뢰도가 더 낮은 무결성 레벨 </a:t>
            </a:r>
            <a:r>
              <a:rPr lang="en-US" altLang="ko-KR" dirty="0" smtClean="0"/>
              <a:t>3</a:t>
            </a:r>
            <a:r>
              <a:rPr lang="ko-KR" altLang="en-US" dirty="0" smtClean="0"/>
              <a:t>의 문서에 쓰는 것은 가능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sz="800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ko-KR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6128" y="2457382"/>
            <a:ext cx="4457586" cy="1403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32198" y="6415856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13-8]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비바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 모델의 쓰기 권한 제한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3458" y="3977446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13-8]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비바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 모델의 읽기 권한 제한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6266" y="4899447"/>
            <a:ext cx="4533688" cy="1427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05 </a:t>
            </a:r>
            <a:r>
              <a:rPr lang="ko-KR" altLang="en-US" dirty="0" smtClean="0"/>
              <a:t>접근 제어 모델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강제적 접근 제어 모델</a:t>
            </a:r>
            <a:endParaRPr lang="en-US" altLang="ko-KR" dirty="0" smtClean="0"/>
          </a:p>
          <a:p>
            <a:pPr lvl="1"/>
            <a:r>
              <a:rPr lang="ko-KR" altLang="en-US" b="1" dirty="0" err="1" smtClean="0"/>
              <a:t>비바</a:t>
            </a:r>
            <a:r>
              <a:rPr lang="ko-KR" altLang="en-US" b="1" dirty="0" smtClean="0"/>
              <a:t> 모델</a:t>
            </a:r>
            <a:endParaRPr lang="en-US" altLang="ko-KR" b="1" dirty="0" smtClean="0"/>
          </a:p>
          <a:p>
            <a:pPr lvl="2"/>
            <a:r>
              <a:rPr lang="ko-KR" altLang="en-US" dirty="0" err="1" smtClean="0"/>
              <a:t>비바</a:t>
            </a:r>
            <a:r>
              <a:rPr lang="ko-KR" altLang="en-US" dirty="0" smtClean="0"/>
              <a:t> 모델 현실 적용의 예 </a:t>
            </a:r>
            <a:r>
              <a:rPr lang="en-US" altLang="ko-KR" dirty="0" smtClean="0"/>
              <a:t>: </a:t>
            </a:r>
            <a:r>
              <a:rPr lang="ko-KR" altLang="en-US" dirty="0" smtClean="0"/>
              <a:t>깨끗한 물에서 목욕하고 있는 사람은 별로 깨끗하지 않은 사람이 탕 속에 </a:t>
            </a:r>
            <a:r>
              <a:rPr lang="ko-KR" altLang="en-US" dirty="0" err="1" smtClean="0"/>
              <a:t>들어오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는 것을 원하지 않음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5383" y="2536529"/>
            <a:ext cx="7257057" cy="306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32198" y="5733256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13-11]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목욕탕에서 깨끗한 물을 유지하기 위한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비바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 모델의 적용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05 </a:t>
            </a:r>
            <a:r>
              <a:rPr lang="ko-KR" altLang="en-US" dirty="0" smtClean="0"/>
              <a:t>접근 제어 모델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 smtClean="0"/>
              <a:t>RBAC</a:t>
            </a:r>
          </a:p>
          <a:p>
            <a:pPr marL="452438" lvl="1">
              <a:spcBef>
                <a:spcPts val="288"/>
              </a:spcBef>
              <a:spcAft>
                <a:spcPts val="300"/>
              </a:spcAft>
              <a:defRPr/>
            </a:pPr>
            <a:r>
              <a:rPr lang="ko-KR" altLang="en-US" dirty="0" smtClean="0"/>
              <a:t>직책을 이동할 때 전에 가졌던 권한 중 불필요한 권한은 모두 삭제하거나 변경되어야 하지만 일반적으로는 그</a:t>
            </a:r>
            <a:endParaRPr lang="en-US" altLang="ko-KR" dirty="0" smtClean="0"/>
          </a:p>
          <a:p>
            <a:pPr marL="452438" lvl="1">
              <a:spcBef>
                <a:spcPts val="288"/>
              </a:spcBef>
              <a:spcAft>
                <a:spcPts val="300"/>
              </a:spcAft>
              <a:buNone/>
              <a:defRPr/>
            </a:pPr>
            <a:r>
              <a:rPr lang="en-US" altLang="ko-KR" dirty="0" smtClean="0"/>
              <a:t>	</a:t>
            </a:r>
            <a:r>
              <a:rPr lang="ko-KR" altLang="en-US" dirty="0" err="1" smtClean="0"/>
              <a:t>렇지</a:t>
            </a:r>
            <a:r>
              <a:rPr lang="ko-KR" altLang="en-US" dirty="0" smtClean="0"/>
              <a:t> 않음</a:t>
            </a:r>
            <a:r>
              <a:rPr lang="en-US" altLang="ko-KR" dirty="0" smtClean="0"/>
              <a:t>. </a:t>
            </a:r>
          </a:p>
          <a:p>
            <a:pPr marL="452438" lvl="1">
              <a:spcBef>
                <a:spcPts val="288"/>
              </a:spcBef>
              <a:spcAft>
                <a:spcPts val="300"/>
              </a:spcAft>
              <a:defRPr/>
            </a:pPr>
            <a:r>
              <a:rPr lang="ko-KR" altLang="en-US" dirty="0" smtClean="0"/>
              <a:t>대부분 새로운 업무 수행에 필요한 권한만 추가로 부여</a:t>
            </a:r>
            <a:endParaRPr lang="en-US" altLang="ko-KR" dirty="0" smtClean="0"/>
          </a:p>
          <a:p>
            <a:pPr marL="452438" lvl="1">
              <a:spcBef>
                <a:spcPts val="288"/>
              </a:spcBef>
              <a:spcAft>
                <a:spcPts val="300"/>
              </a:spcAft>
              <a:defRPr/>
            </a:pPr>
            <a:r>
              <a:rPr lang="ko-KR" altLang="en-US" dirty="0" smtClean="0"/>
              <a:t>직책을 몇 번쯤 </a:t>
            </a:r>
            <a:r>
              <a:rPr lang="ko-KR" altLang="en-US" dirty="0" err="1" smtClean="0"/>
              <a:t>옮기다보면</a:t>
            </a:r>
            <a:r>
              <a:rPr lang="en-US" altLang="ko-KR" dirty="0" smtClean="0"/>
              <a:t>, </a:t>
            </a:r>
            <a:r>
              <a:rPr lang="ko-KR" altLang="en-US" dirty="0" smtClean="0"/>
              <a:t>불필요한 권한을 많이 가지게 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결국 권한이 확대되는데 이를 </a:t>
            </a:r>
            <a:r>
              <a:rPr lang="en-US" altLang="ko-KR" dirty="0" smtClean="0"/>
              <a:t>Authorization </a:t>
            </a:r>
          </a:p>
          <a:p>
            <a:pPr marL="452438" lvl="1">
              <a:spcBef>
                <a:spcPts val="288"/>
              </a:spcBef>
              <a:spcAft>
                <a:spcPts val="300"/>
              </a:spcAft>
              <a:buNone/>
              <a:defRPr/>
            </a:pPr>
            <a:r>
              <a:rPr lang="en-US" altLang="ko-KR" dirty="0" smtClean="0"/>
              <a:t>	Creep</a:t>
            </a:r>
            <a:r>
              <a:rPr lang="ko-KR" altLang="en-US" dirty="0" smtClean="0"/>
              <a:t>라고 함</a:t>
            </a:r>
            <a:r>
              <a:rPr lang="en-US" altLang="ko-KR" dirty="0" smtClean="0"/>
              <a:t>.</a:t>
            </a:r>
          </a:p>
          <a:p>
            <a:pPr marL="452438" lvl="1">
              <a:spcBef>
                <a:spcPts val="288"/>
              </a:spcBef>
              <a:spcAft>
                <a:spcPts val="300"/>
              </a:spcAft>
              <a:defRPr/>
            </a:pPr>
            <a:r>
              <a:rPr lang="en-US" altLang="ko-KR" dirty="0" smtClean="0"/>
              <a:t>RBAC</a:t>
            </a:r>
            <a:r>
              <a:rPr lang="ko-KR" altLang="en-US" dirty="0" smtClean="0"/>
              <a:t>은 이런 상황을 막기 위해 간호사 </a:t>
            </a:r>
            <a:r>
              <a:rPr lang="en-US" altLang="ko-KR" dirty="0" smtClean="0"/>
              <a:t>1, </a:t>
            </a:r>
            <a:r>
              <a:rPr lang="ko-KR" altLang="en-US" dirty="0" smtClean="0"/>
              <a:t>간호사 </a:t>
            </a:r>
            <a:r>
              <a:rPr lang="en-US" altLang="ko-KR" dirty="0" smtClean="0"/>
              <a:t>2, </a:t>
            </a:r>
            <a:r>
              <a:rPr lang="ko-KR" altLang="en-US" dirty="0" smtClean="0"/>
              <a:t>간호사 </a:t>
            </a:r>
            <a:r>
              <a:rPr lang="en-US" altLang="ko-KR" dirty="0" smtClean="0"/>
              <a:t>3</a:t>
            </a:r>
            <a:r>
              <a:rPr lang="ko-KR" altLang="en-US" dirty="0" smtClean="0"/>
              <a:t>과 같이 각 직책에 대한 권한 세트를 미리 만듦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marL="452438" lvl="1">
              <a:spcBef>
                <a:spcPts val="288"/>
              </a:spcBef>
              <a:spcAft>
                <a:spcPts val="300"/>
              </a:spcAft>
              <a:defRPr/>
            </a:pPr>
            <a:r>
              <a:rPr lang="ko-KR" altLang="en-US" dirty="0" smtClean="0"/>
              <a:t>새로운 사람이 왔을 때 간호사 </a:t>
            </a:r>
            <a:r>
              <a:rPr lang="en-US" altLang="ko-KR" dirty="0" smtClean="0"/>
              <a:t>1</a:t>
            </a:r>
            <a:r>
              <a:rPr lang="ko-KR" altLang="en-US" dirty="0" smtClean="0"/>
              <a:t>의 권한을 주는 식으로 권한을 할당</a:t>
            </a:r>
            <a:endParaRPr lang="en-US" altLang="ko-KR" dirty="0" smtClean="0"/>
          </a:p>
          <a:p>
            <a:pPr marL="633413" lvl="2">
              <a:spcBef>
                <a:spcPts val="288"/>
              </a:spcBef>
              <a:defRPr/>
            </a:pPr>
            <a:r>
              <a:rPr lang="ko-KR" altLang="en-US" dirty="0" smtClean="0"/>
              <a:t>직책이 청소부로 바뀌면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간호사</a:t>
            </a:r>
            <a:r>
              <a:rPr lang="en-US" altLang="ko-KR" dirty="0" smtClean="0"/>
              <a:t> </a:t>
            </a:r>
            <a:r>
              <a:rPr lang="ko-KR" altLang="en-US" dirty="0" smtClean="0"/>
              <a:t>역할의 권한은 제거하고 미리 만들어 둔 청소부의 권한을 주는 것</a:t>
            </a:r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sz="800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5006" y="3788056"/>
            <a:ext cx="6376358" cy="2449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258832" y="6237312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13-12] 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RBAC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를 이용한 업무 부여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06 </a:t>
            </a:r>
            <a:r>
              <a:rPr lang="ko-KR" altLang="en-US" dirty="0" smtClean="0"/>
              <a:t>내부 통제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최소 권한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최소 권한</a:t>
            </a:r>
            <a:r>
              <a:rPr lang="en-US" altLang="ko-KR" dirty="0" smtClean="0"/>
              <a:t>(Least Privilege)</a:t>
            </a:r>
            <a:r>
              <a:rPr lang="ko-KR" altLang="en-US" dirty="0" smtClean="0"/>
              <a:t>은 한 사람이나 조직이 업무에 필요한 권한 이상을 부여받으면 안 된다는 개념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r>
              <a:rPr lang="ko-KR" altLang="en-US" dirty="0" smtClean="0"/>
              <a:t>직무 분리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직무 분리</a:t>
            </a:r>
            <a:r>
              <a:rPr lang="en-US" altLang="ko-KR" dirty="0" smtClean="0"/>
              <a:t>(Segregation of Duties)</a:t>
            </a:r>
            <a:r>
              <a:rPr lang="ko-KR" altLang="en-US" dirty="0" smtClean="0"/>
              <a:t>는 하나의 업무 절차를 두 사람이 수행하도록 업무를 분리하는 것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06312" y="5805264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13-13]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직무 분리가 적절히 적용되지 않아 돈을 횡령하는 경리 직원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131" y="2875602"/>
            <a:ext cx="5988149" cy="2857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1600" dirty="0" smtClean="0"/>
              <a:t>보안 </a:t>
            </a:r>
            <a:r>
              <a:rPr lang="ko-KR" altLang="en-US" sz="1600" dirty="0" err="1" smtClean="0"/>
              <a:t>거버넌스와</a:t>
            </a:r>
            <a:r>
              <a:rPr lang="ko-KR" altLang="en-US" sz="1600" dirty="0" smtClean="0"/>
              <a:t> 보안 프레임워크를 이해한다</a:t>
            </a:r>
            <a:r>
              <a:rPr lang="en-US" altLang="ko-KR" sz="16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600" dirty="0" smtClean="0"/>
              <a:t>보안 정책의 의미와 그 절차를 이해한다</a:t>
            </a:r>
            <a:r>
              <a:rPr lang="en-US" altLang="ko-KR" sz="16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600" dirty="0" smtClean="0"/>
              <a:t>보안 </a:t>
            </a:r>
            <a:r>
              <a:rPr lang="ko-KR" altLang="en-US" sz="1600" dirty="0" err="1" smtClean="0"/>
              <a:t>정책서에</a:t>
            </a:r>
            <a:r>
              <a:rPr lang="ko-KR" altLang="en-US" sz="1600" dirty="0" smtClean="0"/>
              <a:t> 포함되어야 할 내용을 살펴본다</a:t>
            </a:r>
            <a:r>
              <a:rPr lang="en-US" altLang="ko-KR" sz="16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600" dirty="0" smtClean="0"/>
              <a:t>효과적인 보안 정책을 운용하기 위해 필요한 보안 조직의 구성을 알아본다</a:t>
            </a:r>
            <a:r>
              <a:rPr lang="en-US" altLang="ko-KR" sz="16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600" dirty="0" smtClean="0"/>
              <a:t>접근 제어 모델을 알아본다</a:t>
            </a:r>
            <a:r>
              <a:rPr lang="en-US" altLang="ko-KR" sz="16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600" dirty="0" smtClean="0"/>
              <a:t>내부 통제를 이해한다</a:t>
            </a:r>
            <a:r>
              <a:rPr lang="en-US" altLang="ko-KR" sz="16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600" dirty="0" smtClean="0"/>
              <a:t>보안 인증의 각 요소를 살펴본다</a:t>
            </a:r>
            <a:r>
              <a:rPr lang="en-US" altLang="ko-KR" sz="16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600" dirty="0" smtClean="0"/>
              <a:t>개인정보의 특성과 원칙을 이해한다</a:t>
            </a:r>
            <a:r>
              <a:rPr lang="en-US" altLang="ko-KR" sz="1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862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07 </a:t>
            </a:r>
            <a:r>
              <a:rPr lang="ko-KR" altLang="en-US" dirty="0" smtClean="0"/>
              <a:t>보안 인증</a:t>
            </a:r>
            <a:r>
              <a:rPr lang="en-US" altLang="ko-KR" dirty="0" smtClean="0"/>
              <a:t>	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보안 인증의 정의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소프트웨어나 시스템에 대한 품 마크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TCSEC</a:t>
            </a:r>
          </a:p>
          <a:p>
            <a:pPr lvl="1">
              <a:defRPr/>
            </a:pPr>
            <a:r>
              <a:rPr lang="ko-KR" altLang="en-US" dirty="0" smtClean="0"/>
              <a:t>흔히 </a:t>
            </a:r>
            <a:r>
              <a:rPr lang="en-US" altLang="ko-KR" dirty="0" smtClean="0"/>
              <a:t>Orange Book</a:t>
            </a:r>
            <a:r>
              <a:rPr lang="ko-KR" altLang="en-US" dirty="0" smtClean="0"/>
              <a:t>이라고 부르며</a:t>
            </a:r>
            <a:r>
              <a:rPr lang="en-US" altLang="ko-KR" dirty="0" smtClean="0"/>
              <a:t>, Rainbow Series</a:t>
            </a:r>
            <a:r>
              <a:rPr lang="ko-KR" altLang="en-US" dirty="0" smtClean="0"/>
              <a:t>라는 미 국방부 문서 중 하나</a:t>
            </a:r>
            <a:endParaRPr lang="en-US" altLang="ko-KR" dirty="0" smtClean="0"/>
          </a:p>
          <a:p>
            <a:pPr lvl="1">
              <a:defRPr/>
            </a:pPr>
            <a:r>
              <a:rPr lang="en-US" altLang="ko-KR" dirty="0" smtClean="0"/>
              <a:t>1960</a:t>
            </a:r>
            <a:r>
              <a:rPr lang="ko-KR" altLang="en-US" dirty="0" smtClean="0"/>
              <a:t>년대부터 시작된 컴퓨터 보안 연구를 통하여 </a:t>
            </a:r>
            <a:r>
              <a:rPr lang="en-US" altLang="ko-KR" dirty="0" smtClean="0"/>
              <a:t>1972</a:t>
            </a:r>
            <a:r>
              <a:rPr lang="ko-KR" altLang="en-US" dirty="0" smtClean="0"/>
              <a:t>년에 그 지침이 발표됨</a:t>
            </a:r>
            <a:r>
              <a:rPr lang="en-US" altLang="ko-KR" dirty="0" smtClean="0"/>
              <a:t>. </a:t>
            </a:r>
          </a:p>
          <a:p>
            <a:pPr lvl="1">
              <a:defRPr/>
            </a:pPr>
            <a:r>
              <a:rPr lang="en-US" altLang="ko-KR" dirty="0" smtClean="0"/>
              <a:t>1983</a:t>
            </a:r>
            <a:r>
              <a:rPr lang="ko-KR" altLang="en-US" dirty="0" smtClean="0"/>
              <a:t>년에 미국 정보 보안 조례로 세계에 최초로 공표되었고 </a:t>
            </a:r>
            <a:r>
              <a:rPr lang="en-US" altLang="ko-KR" dirty="0" smtClean="0"/>
              <a:t>1995</a:t>
            </a:r>
            <a:r>
              <a:rPr lang="ko-KR" altLang="en-US" dirty="0" smtClean="0"/>
              <a:t>년에 공식화됨</a:t>
            </a:r>
            <a:r>
              <a:rPr lang="en-US" altLang="ko-KR" dirty="0" smtClean="0"/>
              <a:t>.</a:t>
            </a:r>
          </a:p>
          <a:p>
            <a:pPr lvl="1"/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8982" y="1963190"/>
            <a:ext cx="4419122" cy="2798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06312" y="4670892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13-14]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소프트웨어와 시스템에 대한 인증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07 </a:t>
            </a:r>
            <a:r>
              <a:rPr lang="ko-KR" altLang="en-US" dirty="0" smtClean="0"/>
              <a:t>보안 인증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 smtClean="0"/>
              <a:t>TCSEC</a:t>
            </a:r>
          </a:p>
          <a:p>
            <a:pPr lvl="1"/>
            <a:r>
              <a:rPr lang="en-US" altLang="ko-KR" dirty="0" smtClean="0"/>
              <a:t>TCSEC</a:t>
            </a:r>
            <a:r>
              <a:rPr lang="ko-KR" altLang="en-US" dirty="0" smtClean="0"/>
              <a:t>의 보안 등급에 따른 분류</a:t>
            </a:r>
            <a:endParaRPr lang="en-US" altLang="ko-KR" dirty="0" smtClean="0"/>
          </a:p>
          <a:p>
            <a:pPr lvl="2"/>
            <a:r>
              <a:rPr lang="en-US" altLang="ko-KR" b="1" dirty="0" smtClean="0"/>
              <a:t>D : Minimal Protection</a:t>
            </a:r>
          </a:p>
          <a:p>
            <a:pPr lvl="3"/>
            <a:r>
              <a:rPr lang="ko-KR" altLang="en-US" dirty="0" smtClean="0"/>
              <a:t>보안 설정이 이루어지지 않은 단계</a:t>
            </a:r>
            <a:endParaRPr lang="en-US" altLang="ko-KR" dirty="0" smtClean="0"/>
          </a:p>
          <a:p>
            <a:pPr lvl="2"/>
            <a:r>
              <a:rPr lang="en-US" altLang="ko-KR" b="1" dirty="0" smtClean="0"/>
              <a:t>C1 : Discretionary Security Protection</a:t>
            </a:r>
          </a:p>
          <a:p>
            <a:pPr lvl="3"/>
            <a:r>
              <a:rPr lang="ko-KR" altLang="en-US" dirty="0" smtClean="0"/>
              <a:t>일반적인 로그인 과정이 존재하는 시스템</a:t>
            </a:r>
            <a:r>
              <a:rPr lang="en-US" altLang="ko-KR" dirty="0" smtClean="0"/>
              <a:t> </a:t>
            </a:r>
          </a:p>
          <a:p>
            <a:pPr lvl="3"/>
            <a:r>
              <a:rPr lang="ko-KR" altLang="en-US" dirty="0" smtClean="0"/>
              <a:t>사용자 간 침범이 차단되어 있고 모든 사용자가 자신이 생성한 파일에 대해 권한을 설정할 수 있음</a:t>
            </a:r>
            <a:r>
              <a:rPr lang="en-US" altLang="ko-KR" dirty="0" smtClean="0"/>
              <a:t>.</a:t>
            </a:r>
          </a:p>
          <a:p>
            <a:pPr lvl="3"/>
            <a:r>
              <a:rPr lang="ko-KR" altLang="en-US" dirty="0" smtClean="0"/>
              <a:t>특정 파일에 대해서만 접근이 가능</a:t>
            </a:r>
            <a:r>
              <a:rPr lang="en-US" altLang="ko-KR" dirty="0" smtClean="0"/>
              <a:t> </a:t>
            </a:r>
          </a:p>
          <a:p>
            <a:pPr lvl="3"/>
            <a:r>
              <a:rPr lang="ko-KR" altLang="en-US" dirty="0" smtClean="0"/>
              <a:t>초기의 유닉스 시스템이 </a:t>
            </a:r>
            <a:r>
              <a:rPr lang="en-US" altLang="ko-KR" dirty="0" smtClean="0"/>
              <a:t>C1 </a:t>
            </a:r>
            <a:r>
              <a:rPr lang="ko-KR" altLang="en-US" dirty="0" smtClean="0"/>
              <a:t>등급에 해당됨</a:t>
            </a:r>
            <a:r>
              <a:rPr lang="en-US" altLang="ko-KR" dirty="0" smtClean="0"/>
              <a:t>.</a:t>
            </a:r>
          </a:p>
          <a:p>
            <a:pPr lvl="2"/>
            <a:r>
              <a:rPr lang="en-US" altLang="ko-KR" b="1" dirty="0" smtClean="0"/>
              <a:t>C2 : Controlled Access Protection</a:t>
            </a:r>
          </a:p>
          <a:p>
            <a:pPr lvl="3"/>
            <a:r>
              <a:rPr lang="ko-KR" altLang="en-US" dirty="0" smtClean="0"/>
              <a:t>각 </a:t>
            </a:r>
            <a:r>
              <a:rPr lang="ko-KR" altLang="en-US" dirty="0" err="1" smtClean="0"/>
              <a:t>계정별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로그인이</a:t>
            </a:r>
            <a:r>
              <a:rPr lang="ko-KR" altLang="en-US" dirty="0" smtClean="0"/>
              <a:t> 가능하며 그룹 </a:t>
            </a:r>
            <a:r>
              <a:rPr lang="en-US" altLang="ko-KR" dirty="0" smtClean="0"/>
              <a:t>ID</a:t>
            </a:r>
            <a:r>
              <a:rPr lang="ko-KR" altLang="en-US" dirty="0" smtClean="0"/>
              <a:t>에 따라 통제가 가능한 시스템</a:t>
            </a:r>
            <a:r>
              <a:rPr lang="en-US" altLang="ko-KR" dirty="0" smtClean="0"/>
              <a:t> </a:t>
            </a:r>
          </a:p>
          <a:p>
            <a:pPr lvl="3"/>
            <a:r>
              <a:rPr lang="ko-KR" altLang="en-US" dirty="0" smtClean="0"/>
              <a:t>보안 감사가 가능하며 특정 사용자의 접근을 거부할 수 있음</a:t>
            </a:r>
            <a:r>
              <a:rPr lang="en-US" altLang="ko-KR" dirty="0" smtClean="0"/>
              <a:t>. </a:t>
            </a:r>
          </a:p>
          <a:p>
            <a:pPr lvl="3"/>
            <a:r>
              <a:rPr lang="ko-KR" altLang="en-US" dirty="0" smtClean="0"/>
              <a:t>윈도우 </a:t>
            </a:r>
            <a:r>
              <a:rPr lang="en-US" altLang="ko-KR" dirty="0" smtClean="0"/>
              <a:t>NT 4.0</a:t>
            </a:r>
            <a:r>
              <a:rPr lang="ko-KR" altLang="en-US" dirty="0" smtClean="0"/>
              <a:t>과 현재 사용되는 대부분의 유닉스 시스템이 </a:t>
            </a:r>
            <a:r>
              <a:rPr lang="en-US" altLang="ko-KR" dirty="0" smtClean="0"/>
              <a:t>C2 </a:t>
            </a:r>
            <a:r>
              <a:rPr lang="ko-KR" altLang="en-US" dirty="0" smtClean="0"/>
              <a:t>등급에 해당됨</a:t>
            </a:r>
            <a:r>
              <a:rPr lang="en-US" altLang="ko-KR" dirty="0" smtClean="0"/>
              <a:t>.</a:t>
            </a:r>
          </a:p>
          <a:p>
            <a:pPr lvl="2"/>
            <a:r>
              <a:rPr lang="en-US" altLang="ko-KR" b="1" dirty="0" smtClean="0"/>
              <a:t>B1 : Labeled Security</a:t>
            </a:r>
          </a:p>
          <a:p>
            <a:pPr lvl="3"/>
            <a:r>
              <a:rPr lang="ko-KR" altLang="en-US" dirty="0" smtClean="0"/>
              <a:t>시스템 내의 보안 정책을 적용할 수 있고 각 데이터에 대해 보안 레벨 설정이 가능</a:t>
            </a:r>
            <a:r>
              <a:rPr lang="en-US" altLang="ko-KR" dirty="0" smtClean="0"/>
              <a:t> </a:t>
            </a:r>
          </a:p>
          <a:p>
            <a:pPr lvl="3"/>
            <a:r>
              <a:rPr lang="ko-KR" altLang="en-US" dirty="0" smtClean="0"/>
              <a:t>시스템 파일이나 시스템에 대한 권한을 설정할 수 있음</a:t>
            </a:r>
            <a:r>
              <a:rPr lang="en-US" altLang="ko-KR" dirty="0" smtClean="0"/>
              <a:t>.</a:t>
            </a:r>
          </a:p>
          <a:p>
            <a:pPr lvl="2"/>
            <a:r>
              <a:rPr lang="en-US" altLang="ko-KR" b="1" dirty="0" smtClean="0"/>
              <a:t>B2 : Structured Protection</a:t>
            </a:r>
          </a:p>
          <a:p>
            <a:pPr lvl="3"/>
            <a:r>
              <a:rPr lang="ko-KR" altLang="en-US" dirty="0" smtClean="0"/>
              <a:t>시스템에 정형화된 보안 정책이 존재하며 </a:t>
            </a:r>
            <a:r>
              <a:rPr lang="en-US" altLang="ko-KR" dirty="0" smtClean="0"/>
              <a:t>B1 </a:t>
            </a:r>
            <a:r>
              <a:rPr lang="ko-KR" altLang="en-US" dirty="0" smtClean="0"/>
              <a:t>등급의 기능을 모두 포함</a:t>
            </a:r>
            <a:r>
              <a:rPr lang="en-US" altLang="ko-KR" dirty="0" smtClean="0"/>
              <a:t> </a:t>
            </a:r>
          </a:p>
          <a:p>
            <a:pPr lvl="3"/>
            <a:r>
              <a:rPr lang="ko-KR" altLang="en-US" dirty="0" smtClean="0"/>
              <a:t>일부 유닉스 시스템이 </a:t>
            </a:r>
            <a:r>
              <a:rPr lang="en-US" altLang="ko-KR" dirty="0" smtClean="0"/>
              <a:t>B2 </a:t>
            </a:r>
            <a:r>
              <a:rPr lang="ko-KR" altLang="en-US" dirty="0" smtClean="0"/>
              <a:t>인증에 성공했고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윈도우 </a:t>
            </a:r>
            <a:r>
              <a:rPr lang="en-US" altLang="ko-KR" dirty="0" smtClean="0"/>
              <a:t>2000</a:t>
            </a:r>
            <a:r>
              <a:rPr lang="ko-KR" altLang="en-US" dirty="0" smtClean="0"/>
              <a:t>은 </a:t>
            </a:r>
            <a:r>
              <a:rPr lang="en-US" altLang="ko-KR" dirty="0" smtClean="0"/>
              <a:t>B2 </a:t>
            </a:r>
            <a:r>
              <a:rPr lang="ko-KR" altLang="en-US" dirty="0" smtClean="0"/>
              <a:t>등급의 인증을 신청한 상태이나 아직 결정되지 않음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07 </a:t>
            </a:r>
            <a:r>
              <a:rPr lang="ko-KR" altLang="en-US" dirty="0" smtClean="0"/>
              <a:t>보안 인증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539552" y="1196752"/>
            <a:ext cx="8496944" cy="5400600"/>
          </a:xfrm>
        </p:spPr>
        <p:txBody>
          <a:bodyPr/>
          <a:lstStyle/>
          <a:p>
            <a:r>
              <a:rPr lang="en-US" altLang="ko-KR" dirty="0" smtClean="0"/>
              <a:t>TCSEC</a:t>
            </a:r>
          </a:p>
          <a:p>
            <a:pPr lvl="2"/>
            <a:r>
              <a:rPr lang="en-US" altLang="ko-KR" b="1" dirty="0" smtClean="0"/>
              <a:t>B3 : Security Domains</a:t>
            </a:r>
          </a:p>
          <a:p>
            <a:pPr lvl="3"/>
            <a:r>
              <a:rPr lang="ko-KR" altLang="en-US" dirty="0" smtClean="0"/>
              <a:t>운영체제에서 보안에 불필요한 부분을 모두 제거하고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모듈에 따른 분석 및 테스트가 가능</a:t>
            </a:r>
            <a:r>
              <a:rPr lang="en-US" altLang="ko-KR" dirty="0" smtClean="0"/>
              <a:t> </a:t>
            </a:r>
          </a:p>
          <a:p>
            <a:pPr lvl="3"/>
            <a:r>
              <a:rPr lang="ko-KR" altLang="en-US" dirty="0" smtClean="0"/>
              <a:t>시스템 파일 및 디렉터리에 대한 접근 방식을 지정하고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위험 동작을 하는 사용자의 활동에 대해서는 백업까지 자동으로 </a:t>
            </a:r>
            <a:endParaRPr lang="en-US" altLang="ko-KR" dirty="0" smtClean="0"/>
          </a:p>
          <a:p>
            <a:pPr lvl="3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이루어짐</a:t>
            </a:r>
            <a:r>
              <a:rPr lang="en-US" altLang="ko-KR" dirty="0" smtClean="0"/>
              <a:t>.</a:t>
            </a:r>
          </a:p>
          <a:p>
            <a:pPr lvl="3"/>
            <a:r>
              <a:rPr lang="ko-KR" altLang="en-US" dirty="0" smtClean="0"/>
              <a:t>현재까지 </a:t>
            </a:r>
            <a:r>
              <a:rPr lang="en-US" altLang="ko-KR" dirty="0" smtClean="0"/>
              <a:t>B3 </a:t>
            </a:r>
            <a:r>
              <a:rPr lang="ko-KR" altLang="en-US" dirty="0" smtClean="0"/>
              <a:t>등급을 받은 시스템은 극히 일부임</a:t>
            </a:r>
            <a:r>
              <a:rPr lang="en-US" altLang="ko-KR" dirty="0" smtClean="0"/>
              <a:t>.</a:t>
            </a:r>
          </a:p>
          <a:p>
            <a:pPr lvl="2"/>
            <a:r>
              <a:rPr lang="en-US" altLang="ko-KR" b="1" dirty="0" smtClean="0"/>
              <a:t>A1 : Verified Design</a:t>
            </a:r>
          </a:p>
          <a:p>
            <a:pPr lvl="3"/>
            <a:r>
              <a:rPr lang="ko-KR" altLang="en-US" dirty="0" smtClean="0"/>
              <a:t>수학적으로 완벽한 시스템</a:t>
            </a:r>
            <a:endParaRPr lang="en-US" altLang="ko-KR" dirty="0" smtClean="0"/>
          </a:p>
          <a:p>
            <a:pPr lvl="3"/>
            <a:r>
              <a:rPr lang="ko-KR" altLang="en-US" dirty="0" smtClean="0"/>
              <a:t>현재까지 </a:t>
            </a:r>
            <a:r>
              <a:rPr lang="en-US" altLang="ko-KR" dirty="0" smtClean="0"/>
              <a:t>A1 </a:t>
            </a:r>
            <a:r>
              <a:rPr lang="ko-KR" altLang="en-US" dirty="0" smtClean="0"/>
              <a:t>등급을 받은 시스템은 없으므로 사실상 이상적인 시스템임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07 </a:t>
            </a:r>
            <a:r>
              <a:rPr lang="ko-KR" altLang="en-US" dirty="0" smtClean="0"/>
              <a:t>보안 인증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 smtClean="0"/>
              <a:t>TCSEC</a:t>
            </a:r>
          </a:p>
          <a:p>
            <a:endParaRPr lang="ko-KR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9494" y="1700807"/>
            <a:ext cx="6328810" cy="4658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35104" y="6381328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13-15] 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TCSEC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의 등급별 특성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07 </a:t>
            </a:r>
            <a:r>
              <a:rPr lang="ko-KR" altLang="en-US" dirty="0" smtClean="0"/>
              <a:t>보안 인증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539552" y="1196752"/>
            <a:ext cx="8352928" cy="5400600"/>
          </a:xfrm>
        </p:spPr>
        <p:txBody>
          <a:bodyPr/>
          <a:lstStyle/>
          <a:p>
            <a:r>
              <a:rPr lang="en-US" altLang="ko-KR" dirty="0" smtClean="0"/>
              <a:t>TCSEC</a:t>
            </a:r>
          </a:p>
          <a:p>
            <a:pPr lvl="1"/>
            <a:r>
              <a:rPr lang="en-US" altLang="ko-KR" dirty="0" smtClean="0"/>
              <a:t>TNI(Trusted Network Interpretation)</a:t>
            </a:r>
          </a:p>
          <a:p>
            <a:pPr lvl="2"/>
            <a:r>
              <a:rPr lang="en-US" altLang="ko-KR" dirty="0" smtClean="0"/>
              <a:t>LAN</a:t>
            </a:r>
            <a:r>
              <a:rPr lang="ko-KR" altLang="en-US" dirty="0" smtClean="0"/>
              <a:t>과 인트라넷</a:t>
            </a:r>
            <a:r>
              <a:rPr lang="en-US" altLang="ko-KR" dirty="0" smtClean="0"/>
              <a:t>(Intranet)</a:t>
            </a:r>
            <a:r>
              <a:rPr lang="ko-KR" altLang="en-US" dirty="0" smtClean="0"/>
              <a:t>의 보안을 다룸</a:t>
            </a:r>
            <a:r>
              <a:rPr lang="en-US" altLang="ko-KR" dirty="0" smtClean="0"/>
              <a:t>.</a:t>
            </a:r>
          </a:p>
          <a:p>
            <a:pPr lvl="2"/>
            <a:r>
              <a:rPr lang="ko-KR" altLang="en-US" dirty="0" smtClean="0"/>
              <a:t>통신의 </a:t>
            </a:r>
            <a:r>
              <a:rPr lang="ko-KR" altLang="en-US" dirty="0" err="1" smtClean="0"/>
              <a:t>무결성</a:t>
            </a:r>
            <a:r>
              <a:rPr lang="en-US" altLang="ko-KR" dirty="0" smtClean="0"/>
              <a:t>(Communication Integrity) : </a:t>
            </a:r>
            <a:r>
              <a:rPr lang="ko-KR" altLang="en-US" dirty="0" smtClean="0"/>
              <a:t>상호인증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전달되는 메시지의 </a:t>
            </a:r>
            <a:r>
              <a:rPr lang="ko-KR" altLang="en-US" dirty="0" err="1" smtClean="0"/>
              <a:t>무결성</a:t>
            </a:r>
            <a:r>
              <a:rPr lang="en-US" altLang="ko-KR" dirty="0" smtClean="0"/>
              <a:t>, </a:t>
            </a:r>
            <a:r>
              <a:rPr lang="ko-KR" altLang="en-US" dirty="0" smtClean="0"/>
              <a:t>부인방지를 보장하는지 확인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서비스 거부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DoS</a:t>
            </a:r>
            <a:r>
              <a:rPr lang="en-US" altLang="ko-KR" dirty="0" smtClean="0"/>
              <a:t>) </a:t>
            </a:r>
            <a:r>
              <a:rPr lang="ko-KR" altLang="en-US" dirty="0" smtClean="0"/>
              <a:t>공격에 대한 방어 </a:t>
            </a:r>
            <a:r>
              <a:rPr lang="en-US" altLang="ko-KR" dirty="0" smtClean="0"/>
              <a:t>: </a:t>
            </a:r>
            <a:r>
              <a:rPr lang="en-US" altLang="ko-KR" dirty="0" err="1" smtClean="0"/>
              <a:t>DoS</a:t>
            </a:r>
            <a:r>
              <a:rPr lang="en-US" altLang="ko-KR" dirty="0" smtClean="0"/>
              <a:t> </a:t>
            </a:r>
            <a:r>
              <a:rPr lang="ko-KR" altLang="en-US" dirty="0" smtClean="0"/>
              <a:t>공격 시에도 네트워크가 계속 운영되고 변경</a:t>
            </a:r>
            <a:r>
              <a:rPr lang="en-US" altLang="ko-KR" dirty="0" smtClean="0"/>
              <a:t>·</a:t>
            </a:r>
            <a:r>
              <a:rPr lang="ko-KR" altLang="en-US" dirty="0" smtClean="0"/>
              <a:t>관리할 수 있는지 확인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데이터 보호의 확실성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전달되는 데이터가 노출되지 않고 전달되는지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패킷</a:t>
            </a:r>
            <a:r>
              <a:rPr lang="ko-KR" altLang="en-US" dirty="0" smtClean="0"/>
              <a:t> 전달 경로는 임의로 변경될 수 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없는지 확인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TNI</a:t>
            </a:r>
            <a:r>
              <a:rPr lang="ko-KR" altLang="en-US" dirty="0" smtClean="0"/>
              <a:t>의 보안 등급</a:t>
            </a:r>
            <a:endParaRPr lang="en-US" altLang="ko-KR" dirty="0" smtClean="0"/>
          </a:p>
          <a:p>
            <a:pPr lvl="2">
              <a:buFont typeface="Wingdings" pitchFamily="2" charset="2"/>
              <a:buChar char=""/>
            </a:pPr>
            <a:r>
              <a:rPr lang="en-US" altLang="ko-KR" dirty="0" smtClean="0"/>
              <a:t>None : </a:t>
            </a:r>
            <a:r>
              <a:rPr lang="ko-KR" altLang="en-US" dirty="0" smtClean="0"/>
              <a:t>보안 사항 없음</a:t>
            </a:r>
          </a:p>
          <a:p>
            <a:pPr lvl="2">
              <a:buFont typeface="Wingdings" pitchFamily="2" charset="2"/>
              <a:buChar char=""/>
            </a:pPr>
            <a:r>
              <a:rPr lang="en-US" altLang="ko-KR" dirty="0" smtClean="0"/>
              <a:t>C1 : </a:t>
            </a:r>
            <a:r>
              <a:rPr lang="ko-KR" altLang="en-US" dirty="0" smtClean="0"/>
              <a:t>최소</a:t>
            </a:r>
            <a:r>
              <a:rPr lang="en-US" altLang="ko-KR" dirty="0" smtClean="0"/>
              <a:t>(Minimum)</a:t>
            </a:r>
          </a:p>
          <a:p>
            <a:pPr lvl="2">
              <a:buFont typeface="Wingdings" pitchFamily="2" charset="2"/>
              <a:buChar char=""/>
            </a:pPr>
            <a:r>
              <a:rPr lang="en-US" altLang="ko-KR" dirty="0" smtClean="0"/>
              <a:t>C2 : </a:t>
            </a:r>
            <a:r>
              <a:rPr lang="ko-KR" altLang="en-US" dirty="0" smtClean="0"/>
              <a:t>양호</a:t>
            </a:r>
            <a:r>
              <a:rPr lang="en-US" altLang="ko-KR" dirty="0" smtClean="0"/>
              <a:t>(Fair)</a:t>
            </a:r>
          </a:p>
          <a:p>
            <a:pPr lvl="2">
              <a:buFont typeface="Wingdings" pitchFamily="2" charset="2"/>
              <a:buChar char=""/>
            </a:pPr>
            <a:r>
              <a:rPr lang="en-US" altLang="ko-KR" dirty="0" smtClean="0"/>
              <a:t>B2 : </a:t>
            </a:r>
            <a:r>
              <a:rPr lang="ko-KR" altLang="en-US" dirty="0" smtClean="0"/>
              <a:t>좋음</a:t>
            </a:r>
            <a:r>
              <a:rPr lang="en-US" altLang="ko-KR" dirty="0" smtClean="0"/>
              <a:t>(Good)</a:t>
            </a:r>
            <a:endParaRPr lang="ko-KR" alt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07 </a:t>
            </a:r>
            <a:r>
              <a:rPr lang="ko-KR" altLang="en-US" dirty="0" smtClean="0"/>
              <a:t>보안 인증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 smtClean="0"/>
              <a:t>ITSEC</a:t>
            </a:r>
          </a:p>
          <a:p>
            <a:pPr lvl="1">
              <a:spcAft>
                <a:spcPts val="300"/>
              </a:spcAft>
              <a:defRPr/>
            </a:pPr>
            <a:r>
              <a:rPr lang="en-US" altLang="ko-KR" dirty="0" smtClean="0"/>
              <a:t>1991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5</a:t>
            </a:r>
            <a:r>
              <a:rPr lang="ko-KR" altLang="en-US" dirty="0" smtClean="0"/>
              <a:t>월 유럽 국가들이 발표한 공동 보안 지침서</a:t>
            </a:r>
            <a:r>
              <a:rPr lang="en-US" altLang="ko-KR" dirty="0" smtClean="0"/>
              <a:t> </a:t>
            </a:r>
          </a:p>
          <a:p>
            <a:pPr lvl="1">
              <a:spcAft>
                <a:spcPts val="300"/>
              </a:spcAft>
              <a:defRPr/>
            </a:pPr>
            <a:r>
              <a:rPr lang="en-US" altLang="ko-KR" dirty="0" smtClean="0"/>
              <a:t>TCSEC</a:t>
            </a:r>
            <a:r>
              <a:rPr lang="ko-KR" altLang="en-US" dirty="0" smtClean="0"/>
              <a:t>이 기밀성만을 강조한 것과 달리 무결성과 가용성을 포괄하는 표준안을 제시</a:t>
            </a:r>
            <a:endParaRPr lang="en-US" altLang="ko-KR" dirty="0" smtClean="0"/>
          </a:p>
          <a:p>
            <a:pPr lvl="1">
              <a:spcAft>
                <a:spcPts val="300"/>
              </a:spcAft>
              <a:defRPr/>
            </a:pPr>
            <a:r>
              <a:rPr lang="en-US" altLang="ko-KR" dirty="0" smtClean="0"/>
              <a:t>TCSEC</a:t>
            </a:r>
            <a:r>
              <a:rPr lang="ko-KR" altLang="en-US" dirty="0" smtClean="0"/>
              <a:t>과 호환을 위한 </a:t>
            </a:r>
            <a:r>
              <a:rPr lang="en-US" altLang="ko-KR" dirty="0" smtClean="0"/>
              <a:t>F-C1, F-C2, F-B1, F-B2, F-B3(TCSEC</a:t>
            </a:r>
            <a:r>
              <a:rPr lang="ko-KR" altLang="en-US" dirty="0" smtClean="0"/>
              <a:t>의 </a:t>
            </a:r>
            <a:r>
              <a:rPr lang="en-US" altLang="ko-KR" dirty="0" smtClean="0"/>
              <a:t>C1, C2 </a:t>
            </a:r>
            <a:r>
              <a:rPr lang="ko-KR" altLang="en-US" dirty="0" smtClean="0"/>
              <a:t>등과 같다</a:t>
            </a:r>
            <a:r>
              <a:rPr lang="en-US" altLang="ko-KR" dirty="0" smtClean="0"/>
              <a:t>)</a:t>
            </a:r>
            <a:r>
              <a:rPr lang="ko-KR" altLang="en-US" dirty="0" smtClean="0"/>
              <a:t>와 독일의 </a:t>
            </a:r>
            <a:r>
              <a:rPr lang="en-US" altLang="ko-KR" dirty="0" smtClean="0"/>
              <a:t>ZSIEC</a:t>
            </a:r>
            <a:r>
              <a:rPr lang="ko-KR" altLang="en-US" dirty="0" smtClean="0"/>
              <a:t>의 보안 기능을 </a:t>
            </a:r>
            <a:endParaRPr lang="en-US" altLang="ko-KR" dirty="0" smtClean="0"/>
          </a:p>
          <a:p>
            <a:pPr lvl="1">
              <a:spcAft>
                <a:spcPts val="300"/>
              </a:spcAft>
              <a:buNone/>
              <a:defRPr/>
            </a:pPr>
            <a:r>
              <a:rPr lang="en-US" altLang="ko-KR" dirty="0" smtClean="0"/>
              <a:t>	</a:t>
            </a:r>
            <a:r>
              <a:rPr lang="ko-KR" altLang="en-US" dirty="0" smtClean="0"/>
              <a:t>이용한 </a:t>
            </a:r>
            <a:r>
              <a:rPr lang="en-US" altLang="ko-KR" dirty="0" smtClean="0"/>
              <a:t>F-IN(</a:t>
            </a:r>
            <a:r>
              <a:rPr lang="ko-KR" altLang="en-US" dirty="0" err="1" smtClean="0"/>
              <a:t>무결성</a:t>
            </a:r>
            <a:r>
              <a:rPr lang="en-US" altLang="ko-KR" dirty="0" smtClean="0"/>
              <a:t>), F-AV(</a:t>
            </a:r>
            <a:r>
              <a:rPr lang="ko-KR" altLang="en-US" dirty="0" smtClean="0"/>
              <a:t>가용성</a:t>
            </a:r>
            <a:r>
              <a:rPr lang="en-US" altLang="ko-KR" dirty="0" smtClean="0"/>
              <a:t>), FDI(</a:t>
            </a:r>
            <a:r>
              <a:rPr lang="ko-KR" altLang="en-US" dirty="0" smtClean="0"/>
              <a:t>전송 데이터 </a:t>
            </a:r>
            <a:r>
              <a:rPr lang="ko-KR" altLang="en-US" dirty="0" err="1" smtClean="0"/>
              <a:t>무결성</a:t>
            </a:r>
            <a:r>
              <a:rPr lang="en-US" altLang="ko-KR" dirty="0" smtClean="0"/>
              <a:t>), F-DC(</a:t>
            </a:r>
            <a:r>
              <a:rPr lang="ko-KR" altLang="en-US" dirty="0" smtClean="0"/>
              <a:t>데이터 기밀성</a:t>
            </a:r>
            <a:r>
              <a:rPr lang="en-US" altLang="ko-KR" dirty="0" smtClean="0"/>
              <a:t>), F-DX(</a:t>
            </a:r>
            <a:r>
              <a:rPr lang="ko-KR" altLang="en-US" dirty="0" smtClean="0"/>
              <a:t>전송 데이터 기밀성</a:t>
            </a:r>
            <a:r>
              <a:rPr lang="en-US" altLang="ko-KR" dirty="0" smtClean="0"/>
              <a:t>) </a:t>
            </a:r>
          </a:p>
          <a:p>
            <a:pPr lvl="1">
              <a:spcAft>
                <a:spcPts val="300"/>
              </a:spcAft>
              <a:buNone/>
              <a:defRPr/>
            </a:pPr>
            <a:r>
              <a:rPr lang="en-US" altLang="ko-KR" dirty="0" smtClean="0"/>
              <a:t>	</a:t>
            </a:r>
            <a:r>
              <a:rPr lang="ko-KR" altLang="en-US" dirty="0" smtClean="0"/>
              <a:t>등 총 </a:t>
            </a:r>
            <a:r>
              <a:rPr lang="en-US" altLang="ko-KR" dirty="0" smtClean="0"/>
              <a:t>10</a:t>
            </a:r>
            <a:r>
              <a:rPr lang="ko-KR" altLang="en-US" dirty="0" smtClean="0"/>
              <a:t>가지로 보안 수준을 평가</a:t>
            </a:r>
          </a:p>
          <a:p>
            <a:pPr lvl="1"/>
            <a:endParaRPr lang="en-US" altLang="ko-KR" dirty="0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07 </a:t>
            </a:r>
            <a:r>
              <a:rPr lang="ko-KR" altLang="en-US" dirty="0" smtClean="0"/>
              <a:t>보안 인증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 smtClean="0"/>
              <a:t>CC</a:t>
            </a:r>
          </a:p>
          <a:p>
            <a:pPr lvl="1">
              <a:spcAft>
                <a:spcPts val="300"/>
              </a:spcAft>
              <a:defRPr/>
            </a:pPr>
            <a:r>
              <a:rPr lang="ko-KR" altLang="en-US" dirty="0" smtClean="0">
                <a:latin typeface="+mn-ea"/>
              </a:rPr>
              <a:t>최근에 이르러 </a:t>
            </a:r>
            <a:r>
              <a:rPr lang="en-US" altLang="ko-KR" dirty="0" smtClean="0">
                <a:latin typeface="+mn-ea"/>
              </a:rPr>
              <a:t>CC</a:t>
            </a:r>
            <a:r>
              <a:rPr lang="ko-KR" altLang="en-US" dirty="0" smtClean="0">
                <a:latin typeface="+mn-ea"/>
              </a:rPr>
              <a:t>라는 기준으로 </a:t>
            </a:r>
            <a:r>
              <a:rPr lang="en-US" altLang="ko-KR" dirty="0" smtClean="0">
                <a:latin typeface="+mn-ea"/>
              </a:rPr>
              <a:t>TCSEC</a:t>
            </a:r>
            <a:r>
              <a:rPr lang="ko-KR" altLang="en-US" dirty="0" smtClean="0">
                <a:latin typeface="+mn-ea"/>
              </a:rPr>
              <a:t>과 </a:t>
            </a:r>
            <a:r>
              <a:rPr lang="en-US" altLang="ko-KR" dirty="0" smtClean="0">
                <a:latin typeface="+mn-ea"/>
              </a:rPr>
              <a:t>ITSEC</a:t>
            </a:r>
            <a:r>
              <a:rPr lang="ko-KR" altLang="en-US" dirty="0" smtClean="0">
                <a:latin typeface="+mn-ea"/>
              </a:rPr>
              <a:t>은 통합되고 있음</a:t>
            </a:r>
            <a:r>
              <a:rPr lang="en-US" altLang="ko-KR" dirty="0" smtClean="0">
                <a:latin typeface="+mn-ea"/>
              </a:rPr>
              <a:t>.</a:t>
            </a:r>
          </a:p>
          <a:p>
            <a:pPr lvl="1">
              <a:spcAft>
                <a:spcPts val="300"/>
              </a:spcAft>
              <a:defRPr/>
            </a:pPr>
            <a:r>
              <a:rPr lang="en-US" altLang="ko-KR" dirty="0" smtClean="0">
                <a:latin typeface="+mn-ea"/>
              </a:rPr>
              <a:t>1996</a:t>
            </a:r>
            <a:r>
              <a:rPr lang="ko-KR" altLang="en-US" dirty="0" smtClean="0">
                <a:latin typeface="+mn-ea"/>
              </a:rPr>
              <a:t>년에 초안이 나와 </a:t>
            </a:r>
            <a:r>
              <a:rPr lang="en-US" altLang="ko-KR" dirty="0" smtClean="0">
                <a:latin typeface="+mn-ea"/>
              </a:rPr>
              <a:t>1999</a:t>
            </a:r>
            <a:r>
              <a:rPr lang="ko-KR" altLang="en-US" dirty="0" smtClean="0">
                <a:latin typeface="+mn-ea"/>
              </a:rPr>
              <a:t>년에 국제 표준으로 승인됨</a:t>
            </a:r>
            <a:r>
              <a:rPr lang="en-US" altLang="ko-KR" dirty="0" smtClean="0">
                <a:latin typeface="+mn-ea"/>
              </a:rPr>
              <a:t>.</a:t>
            </a:r>
          </a:p>
          <a:p>
            <a:pPr lvl="1">
              <a:spcAft>
                <a:spcPts val="300"/>
              </a:spcAft>
              <a:defRPr/>
            </a:pPr>
            <a:r>
              <a:rPr lang="en-US" altLang="ko-KR" dirty="0" smtClean="0">
                <a:latin typeface="+mn-ea"/>
              </a:rPr>
              <a:t>CC</a:t>
            </a:r>
            <a:r>
              <a:rPr lang="ko-KR" altLang="en-US" dirty="0" smtClean="0">
                <a:latin typeface="+mn-ea"/>
              </a:rPr>
              <a:t>는 인증을 위해서 다음과 같은 평가 단계를 거침</a:t>
            </a:r>
            <a:r>
              <a:rPr lang="en-US" altLang="ko-KR" dirty="0" smtClean="0">
                <a:latin typeface="+mn-ea"/>
              </a:rPr>
              <a:t>.</a:t>
            </a:r>
          </a:p>
          <a:p>
            <a:pPr lvl="1"/>
            <a:endParaRPr lang="en-US" altLang="ko-KR" dirty="0" smtClean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227" y="2601400"/>
            <a:ext cx="3644790" cy="275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98234" y="5345598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13-16] 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CC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의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인증 과정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6" name="내용 개체 틀 3"/>
          <p:cNvSpPr txBox="1">
            <a:spLocks/>
          </p:cNvSpPr>
          <p:nvPr/>
        </p:nvSpPr>
        <p:spPr bwMode="auto">
          <a:xfrm>
            <a:off x="4714891" y="2589436"/>
            <a:ext cx="3745541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9750" lvl="1" indent="-184150" latinLnBrk="0">
              <a:spcBef>
                <a:spcPts val="0"/>
              </a:spcBef>
              <a:spcAft>
                <a:spcPts val="600"/>
              </a:spcAft>
              <a:buClr>
                <a:srgbClr val="666633"/>
              </a:buClr>
              <a:buFont typeface="Wingdings" pitchFamily="2" charset="2"/>
              <a:buChar char="§"/>
              <a:defRPr/>
            </a:pPr>
            <a:r>
              <a:rPr kumimoji="0" lang="en-US" altLang="ko-KR" sz="1200" dirty="0">
                <a:latin typeface="+mn-ea"/>
                <a:ea typeface="+mn-ea"/>
              </a:rPr>
              <a:t>PP(Protection Profile</a:t>
            </a:r>
            <a:r>
              <a:rPr kumimoji="0" lang="en-US" altLang="ko-KR" sz="1200" dirty="0" smtClean="0">
                <a:latin typeface="+mn-ea"/>
                <a:ea typeface="+mn-ea"/>
              </a:rPr>
              <a:t>)</a:t>
            </a:r>
            <a:r>
              <a:rPr kumimoji="0" lang="ko-KR" altLang="en-US" sz="1200" dirty="0" smtClean="0">
                <a:latin typeface="+mn-ea"/>
                <a:ea typeface="+mn-ea"/>
              </a:rPr>
              <a:t>는 사용자 또는 </a:t>
            </a:r>
            <a:endParaRPr kumimoji="0" lang="en-US" altLang="ko-KR" sz="1200" dirty="0" smtClean="0">
              <a:latin typeface="+mn-ea"/>
              <a:ea typeface="+mn-ea"/>
            </a:endParaRPr>
          </a:p>
          <a:p>
            <a:pPr marL="539750" lvl="1" indent="-184150" latinLnBrk="0">
              <a:spcBef>
                <a:spcPts val="0"/>
              </a:spcBef>
              <a:spcAft>
                <a:spcPts val="600"/>
              </a:spcAft>
              <a:buClr>
                <a:srgbClr val="666633"/>
              </a:buClr>
              <a:defRPr/>
            </a:pPr>
            <a:r>
              <a:rPr kumimoji="0" lang="en-US" altLang="ko-KR" sz="1200" dirty="0" smtClean="0">
                <a:latin typeface="+mn-ea"/>
                <a:ea typeface="+mn-ea"/>
              </a:rPr>
              <a:t>	</a:t>
            </a:r>
            <a:r>
              <a:rPr kumimoji="0" lang="ko-KR" altLang="en-US" sz="1200" dirty="0" smtClean="0">
                <a:latin typeface="+mn-ea"/>
                <a:ea typeface="+mn-ea"/>
              </a:rPr>
              <a:t>개발자의 요구사항을 정의</a:t>
            </a:r>
            <a:endParaRPr kumimoji="0" lang="en-US" altLang="ko-KR" sz="1200" dirty="0" smtClean="0">
              <a:latin typeface="+mn-ea"/>
              <a:ea typeface="+mn-ea"/>
            </a:endParaRPr>
          </a:p>
          <a:p>
            <a:pPr marL="539750" lvl="1" indent="-184150" latinLnBrk="0">
              <a:spcBef>
                <a:spcPts val="0"/>
              </a:spcBef>
              <a:spcAft>
                <a:spcPts val="600"/>
              </a:spcAft>
              <a:buClr>
                <a:srgbClr val="666633"/>
              </a:buClr>
              <a:defRPr/>
            </a:pPr>
            <a:endParaRPr kumimoji="0" lang="en-US" altLang="ko-KR" sz="1200" dirty="0">
              <a:latin typeface="+mn-ea"/>
              <a:ea typeface="+mn-ea"/>
            </a:endParaRPr>
          </a:p>
          <a:p>
            <a:pPr marL="539750" lvl="1" indent="-184150" latinLnBrk="0">
              <a:spcBef>
                <a:spcPts val="0"/>
              </a:spcBef>
              <a:spcAft>
                <a:spcPts val="600"/>
              </a:spcAft>
              <a:buClr>
                <a:srgbClr val="666633"/>
              </a:buClr>
              <a:buFont typeface="Wingdings" pitchFamily="2" charset="2"/>
              <a:buChar char="§"/>
              <a:defRPr/>
            </a:pPr>
            <a:r>
              <a:rPr kumimoji="0" lang="en-US" altLang="ko-KR" sz="1200" dirty="0">
                <a:latin typeface="+mn-ea"/>
                <a:ea typeface="+mn-ea"/>
              </a:rPr>
              <a:t>ST(Security Target)</a:t>
            </a:r>
            <a:r>
              <a:rPr kumimoji="0" lang="ko-KR" altLang="en-US" sz="1200" dirty="0">
                <a:latin typeface="+mn-ea"/>
                <a:ea typeface="+mn-ea"/>
              </a:rPr>
              <a:t>는 </a:t>
            </a:r>
            <a:r>
              <a:rPr kumimoji="0" lang="ko-KR" altLang="en-US" sz="1200" dirty="0" smtClean="0">
                <a:latin typeface="+mn-ea"/>
                <a:ea typeface="+mn-ea"/>
              </a:rPr>
              <a:t>개발자가 작성하며 </a:t>
            </a:r>
            <a:endParaRPr kumimoji="0" lang="en-US" altLang="ko-KR" sz="1200" dirty="0" smtClean="0">
              <a:latin typeface="+mn-ea"/>
              <a:ea typeface="+mn-ea"/>
            </a:endParaRPr>
          </a:p>
          <a:p>
            <a:pPr marL="539750" lvl="1" indent="-184150" latinLnBrk="0">
              <a:spcBef>
                <a:spcPts val="0"/>
              </a:spcBef>
              <a:spcAft>
                <a:spcPts val="600"/>
              </a:spcAft>
              <a:buClr>
                <a:srgbClr val="666633"/>
              </a:buClr>
              <a:defRPr/>
            </a:pPr>
            <a:r>
              <a:rPr kumimoji="0" lang="en-US" altLang="ko-KR" sz="1200" dirty="0" smtClean="0">
                <a:latin typeface="+mn-ea"/>
                <a:ea typeface="+mn-ea"/>
              </a:rPr>
              <a:t>	</a:t>
            </a:r>
            <a:r>
              <a:rPr kumimoji="0" lang="ko-KR" altLang="en-US" sz="1200" dirty="0" smtClean="0">
                <a:latin typeface="+mn-ea"/>
                <a:ea typeface="+mn-ea"/>
              </a:rPr>
              <a:t>제품 </a:t>
            </a:r>
            <a:r>
              <a:rPr kumimoji="0" lang="ko-KR" altLang="en-US" sz="1200" dirty="0">
                <a:latin typeface="+mn-ea"/>
                <a:ea typeface="+mn-ea"/>
              </a:rPr>
              <a:t>평가를 위한 </a:t>
            </a:r>
            <a:r>
              <a:rPr kumimoji="0" lang="ko-KR" altLang="en-US" sz="1200" dirty="0" smtClean="0">
                <a:latin typeface="+mn-ea"/>
                <a:ea typeface="+mn-ea"/>
              </a:rPr>
              <a:t>상세</a:t>
            </a:r>
            <a:r>
              <a:rPr kumimoji="0" lang="en-US" altLang="ko-KR" sz="1200" dirty="0" smtClean="0">
                <a:latin typeface="+mn-ea"/>
                <a:ea typeface="+mn-ea"/>
              </a:rPr>
              <a:t> </a:t>
            </a:r>
            <a:r>
              <a:rPr kumimoji="0" lang="ko-KR" altLang="en-US" sz="1200" dirty="0" smtClean="0">
                <a:latin typeface="+mn-ea"/>
                <a:ea typeface="+mn-ea"/>
              </a:rPr>
              <a:t>기능을 정의</a:t>
            </a:r>
            <a:r>
              <a:rPr kumimoji="0" lang="en-US" altLang="ko-KR" sz="1200" dirty="0" smtClean="0">
                <a:latin typeface="+mn-ea"/>
                <a:ea typeface="+mn-ea"/>
              </a:rPr>
              <a:t>. PP</a:t>
            </a:r>
            <a:r>
              <a:rPr kumimoji="0" lang="ko-KR" altLang="en-US" sz="1200" dirty="0">
                <a:latin typeface="+mn-ea"/>
                <a:ea typeface="+mn-ea"/>
              </a:rPr>
              <a:t>는 </a:t>
            </a:r>
            <a:endParaRPr kumimoji="0" lang="en-US" altLang="ko-KR" sz="1200" dirty="0" smtClean="0">
              <a:latin typeface="+mn-ea"/>
              <a:ea typeface="+mn-ea"/>
            </a:endParaRPr>
          </a:p>
          <a:p>
            <a:pPr marL="539750" lvl="1" indent="-184150" latinLnBrk="0">
              <a:spcBef>
                <a:spcPts val="0"/>
              </a:spcBef>
              <a:spcAft>
                <a:spcPts val="600"/>
              </a:spcAft>
              <a:buClr>
                <a:srgbClr val="666633"/>
              </a:buClr>
              <a:defRPr/>
            </a:pPr>
            <a:r>
              <a:rPr kumimoji="0" lang="en-US" altLang="ko-KR" sz="1200" dirty="0" smtClean="0">
                <a:latin typeface="+mn-ea"/>
                <a:ea typeface="+mn-ea"/>
              </a:rPr>
              <a:t>	</a:t>
            </a:r>
            <a:r>
              <a:rPr kumimoji="0" lang="ko-KR" altLang="en-US" sz="1200" dirty="0" smtClean="0">
                <a:latin typeface="+mn-ea"/>
                <a:ea typeface="+mn-ea"/>
              </a:rPr>
              <a:t>기술적인 </a:t>
            </a:r>
            <a:r>
              <a:rPr kumimoji="0" lang="ko-KR" altLang="en-US" sz="1200" dirty="0">
                <a:latin typeface="+mn-ea"/>
                <a:ea typeface="+mn-ea"/>
              </a:rPr>
              <a:t>구현 </a:t>
            </a:r>
            <a:r>
              <a:rPr kumimoji="0" lang="ko-KR" altLang="en-US" sz="1200" dirty="0" smtClean="0">
                <a:latin typeface="+mn-ea"/>
                <a:ea typeface="+mn-ea"/>
              </a:rPr>
              <a:t>가능성을 </a:t>
            </a:r>
            <a:r>
              <a:rPr kumimoji="0" lang="ko-KR" altLang="en-US" sz="1200" dirty="0">
                <a:latin typeface="+mn-ea"/>
                <a:ea typeface="+mn-ea"/>
              </a:rPr>
              <a:t>고려하지 않는데 </a:t>
            </a:r>
            <a:endParaRPr kumimoji="0" lang="en-US" altLang="ko-KR" sz="1200" dirty="0" smtClean="0">
              <a:latin typeface="+mn-ea"/>
              <a:ea typeface="+mn-ea"/>
            </a:endParaRPr>
          </a:p>
          <a:p>
            <a:pPr marL="539750" lvl="1" indent="-184150" latinLnBrk="0">
              <a:spcBef>
                <a:spcPts val="0"/>
              </a:spcBef>
              <a:spcAft>
                <a:spcPts val="600"/>
              </a:spcAft>
              <a:buClr>
                <a:srgbClr val="666633"/>
              </a:buClr>
              <a:defRPr/>
            </a:pPr>
            <a:r>
              <a:rPr kumimoji="0" lang="en-US" altLang="ko-KR" sz="1200" dirty="0" smtClean="0">
                <a:latin typeface="+mn-ea"/>
                <a:ea typeface="+mn-ea"/>
              </a:rPr>
              <a:t>	</a:t>
            </a:r>
            <a:r>
              <a:rPr kumimoji="0" lang="ko-KR" altLang="en-US" sz="1200" dirty="0" smtClean="0">
                <a:latin typeface="+mn-ea"/>
                <a:ea typeface="+mn-ea"/>
              </a:rPr>
              <a:t>반해</a:t>
            </a:r>
            <a:r>
              <a:rPr kumimoji="0" lang="en-US" altLang="ko-KR" sz="1200" dirty="0">
                <a:latin typeface="+mn-ea"/>
                <a:ea typeface="+mn-ea"/>
              </a:rPr>
              <a:t>, ST</a:t>
            </a:r>
            <a:r>
              <a:rPr kumimoji="0" lang="ko-KR" altLang="en-US" sz="1200" dirty="0">
                <a:latin typeface="+mn-ea"/>
                <a:ea typeface="+mn-ea"/>
              </a:rPr>
              <a:t>는 </a:t>
            </a:r>
            <a:r>
              <a:rPr kumimoji="0" lang="ko-KR" altLang="en-US" sz="1200" dirty="0" smtClean="0">
                <a:latin typeface="+mn-ea"/>
                <a:ea typeface="+mn-ea"/>
              </a:rPr>
              <a:t>기술적 </a:t>
            </a:r>
            <a:r>
              <a:rPr kumimoji="0" lang="ko-KR" altLang="en-US" sz="1200" dirty="0">
                <a:latin typeface="+mn-ea"/>
                <a:ea typeface="+mn-ea"/>
              </a:rPr>
              <a:t>구현 가능성을 </a:t>
            </a:r>
            <a:r>
              <a:rPr kumimoji="0" lang="ko-KR" altLang="en-US" sz="1200" dirty="0" smtClean="0">
                <a:latin typeface="+mn-ea"/>
                <a:ea typeface="+mn-ea"/>
              </a:rPr>
              <a:t>고려</a:t>
            </a:r>
            <a:endParaRPr kumimoji="0" lang="en-US" altLang="ko-KR" sz="1200" dirty="0" smtClean="0">
              <a:latin typeface="+mn-ea"/>
              <a:ea typeface="+mn-ea"/>
            </a:endParaRPr>
          </a:p>
          <a:p>
            <a:pPr marL="539750" lvl="1" indent="-184150" latinLnBrk="0">
              <a:spcBef>
                <a:spcPts val="0"/>
              </a:spcBef>
              <a:spcAft>
                <a:spcPts val="600"/>
              </a:spcAft>
              <a:buClr>
                <a:srgbClr val="666633"/>
              </a:buClr>
              <a:defRPr/>
            </a:pPr>
            <a:endParaRPr kumimoji="0" lang="en-US" altLang="ko-KR" sz="1200" dirty="0" smtClean="0">
              <a:latin typeface="+mn-ea"/>
              <a:ea typeface="+mn-ea"/>
            </a:endParaRPr>
          </a:p>
          <a:p>
            <a:pPr marL="539750" lvl="1" indent="-184150" latinLnBrk="0">
              <a:spcBef>
                <a:spcPts val="0"/>
              </a:spcBef>
              <a:spcAft>
                <a:spcPts val="600"/>
              </a:spcAft>
              <a:buClr>
                <a:srgbClr val="666633"/>
              </a:buClr>
              <a:buFont typeface="Wingdings" pitchFamily="2" charset="2"/>
              <a:buChar char="§"/>
              <a:defRPr/>
            </a:pPr>
            <a:r>
              <a:rPr kumimoji="0" lang="en-US" altLang="ko-KR" sz="1200" dirty="0" smtClean="0">
                <a:latin typeface="+mn-ea"/>
                <a:ea typeface="+mn-ea"/>
              </a:rPr>
              <a:t>TOE</a:t>
            </a:r>
            <a:r>
              <a:rPr kumimoji="0" lang="ko-KR" altLang="en-US" sz="1200" dirty="0">
                <a:latin typeface="+mn-ea"/>
                <a:ea typeface="+mn-ea"/>
              </a:rPr>
              <a:t>는 획득하고자 하는 보안 수준을 </a:t>
            </a:r>
            <a:endParaRPr kumimoji="0" lang="en-US" altLang="ko-KR" sz="1200" dirty="0" smtClean="0">
              <a:latin typeface="+mn-ea"/>
              <a:ea typeface="+mn-ea"/>
            </a:endParaRPr>
          </a:p>
          <a:p>
            <a:pPr marL="539750" lvl="1" indent="-184150" latinLnBrk="0">
              <a:spcBef>
                <a:spcPts val="0"/>
              </a:spcBef>
              <a:spcAft>
                <a:spcPts val="600"/>
              </a:spcAft>
              <a:buClr>
                <a:srgbClr val="666633"/>
              </a:buClr>
              <a:defRPr/>
            </a:pPr>
            <a:r>
              <a:rPr kumimoji="0" lang="en-US" altLang="ko-KR" sz="1200" dirty="0" smtClean="0">
                <a:latin typeface="+mn-ea"/>
                <a:ea typeface="+mn-ea"/>
              </a:rPr>
              <a:t>	</a:t>
            </a:r>
            <a:r>
              <a:rPr kumimoji="0" lang="ko-KR" altLang="en-US" sz="1200" dirty="0" smtClean="0">
                <a:latin typeface="+mn-ea"/>
                <a:ea typeface="+mn-ea"/>
              </a:rPr>
              <a:t>의미</a:t>
            </a:r>
            <a:endParaRPr kumimoji="0" lang="en-US" altLang="ko-KR" sz="1200" dirty="0">
              <a:latin typeface="+mn-ea"/>
              <a:ea typeface="+mn-ea"/>
            </a:endParaRPr>
          </a:p>
          <a:p>
            <a:pPr marL="269875" indent="-269875" latinLnBrk="0">
              <a:lnSpc>
                <a:spcPts val="2000"/>
              </a:lnSpc>
              <a:spcBef>
                <a:spcPts val="0"/>
              </a:spcBef>
              <a:spcAft>
                <a:spcPts val="800"/>
              </a:spcAft>
              <a:buClr>
                <a:srgbClr val="005E5C"/>
              </a:buClr>
              <a:buFont typeface="Wingdings" pitchFamily="2" charset="2"/>
              <a:buChar char="v"/>
              <a:defRPr/>
            </a:pPr>
            <a:endParaRPr kumimoji="0" lang="en-US" altLang="ko-KR" sz="1200" dirty="0">
              <a:solidFill>
                <a:srgbClr val="005E5C"/>
              </a:solidFill>
              <a:latin typeface="Comic Sans MS" pitchFamily="66" charset="0"/>
              <a:ea typeface="HY견고딕" pitchFamily="18" charset="-127"/>
            </a:endParaRPr>
          </a:p>
          <a:p>
            <a:pPr marL="269875" indent="-269875" latinLnBrk="0">
              <a:lnSpc>
                <a:spcPts val="2000"/>
              </a:lnSpc>
              <a:spcBef>
                <a:spcPts val="0"/>
              </a:spcBef>
              <a:spcAft>
                <a:spcPts val="800"/>
              </a:spcAft>
              <a:buClr>
                <a:srgbClr val="005E5C"/>
              </a:buClr>
              <a:buFont typeface="Wingdings" pitchFamily="2" charset="2"/>
              <a:buChar char="v"/>
              <a:defRPr/>
            </a:pPr>
            <a:endParaRPr kumimoji="0" lang="en-US" altLang="ko-KR" sz="1200" dirty="0">
              <a:solidFill>
                <a:srgbClr val="005E5C"/>
              </a:solidFill>
              <a:latin typeface="Comic Sans MS" pitchFamily="66" charset="0"/>
              <a:ea typeface="HY견고딕" pitchFamily="18" charset="-127"/>
            </a:endParaRPr>
          </a:p>
          <a:p>
            <a:pPr marL="269875" indent="-269875" latinLnBrk="0">
              <a:lnSpc>
                <a:spcPts val="2000"/>
              </a:lnSpc>
              <a:spcBef>
                <a:spcPts val="0"/>
              </a:spcBef>
              <a:spcAft>
                <a:spcPts val="800"/>
              </a:spcAft>
              <a:buClr>
                <a:srgbClr val="005E5C"/>
              </a:buClr>
              <a:buFont typeface="Wingdings" pitchFamily="2" charset="2"/>
              <a:buChar char="v"/>
              <a:defRPr/>
            </a:pPr>
            <a:endParaRPr kumimoji="0" lang="en-US" altLang="ko-KR" sz="1200" dirty="0">
              <a:solidFill>
                <a:srgbClr val="005E5C"/>
              </a:solidFill>
              <a:latin typeface="Comic Sans MS" pitchFamily="66" charset="0"/>
              <a:ea typeface="HY견고딕" pitchFamily="18" charset="-127"/>
            </a:endParaRPr>
          </a:p>
          <a:p>
            <a:pPr marL="269875" indent="-269875" latinLnBrk="0">
              <a:lnSpc>
                <a:spcPts val="2000"/>
              </a:lnSpc>
              <a:spcBef>
                <a:spcPts val="0"/>
              </a:spcBef>
              <a:spcAft>
                <a:spcPts val="800"/>
              </a:spcAft>
              <a:buClr>
                <a:srgbClr val="005E5C"/>
              </a:buClr>
              <a:buFont typeface="Wingdings" pitchFamily="2" charset="2"/>
              <a:buChar char="v"/>
              <a:defRPr/>
            </a:pPr>
            <a:endParaRPr kumimoji="0" lang="en-US" altLang="ko-KR" sz="1200" dirty="0">
              <a:solidFill>
                <a:srgbClr val="005E5C"/>
              </a:solidFill>
              <a:latin typeface="Comic Sans MS" pitchFamily="66" charset="0"/>
              <a:ea typeface="HY견고딕" pitchFamily="18" charset="-127"/>
            </a:endParaRPr>
          </a:p>
          <a:p>
            <a:pPr marL="269875" indent="-269875" latinLnBrk="0">
              <a:lnSpc>
                <a:spcPts val="2000"/>
              </a:lnSpc>
              <a:spcBef>
                <a:spcPts val="0"/>
              </a:spcBef>
              <a:spcAft>
                <a:spcPts val="800"/>
              </a:spcAft>
              <a:buClr>
                <a:srgbClr val="005E5C"/>
              </a:buClr>
              <a:buFont typeface="Wingdings" pitchFamily="2" charset="2"/>
              <a:buChar char="v"/>
              <a:defRPr/>
            </a:pPr>
            <a:endParaRPr kumimoji="0" lang="en-US" altLang="ko-KR" sz="1200" dirty="0">
              <a:solidFill>
                <a:srgbClr val="005E5C"/>
              </a:solidFill>
              <a:latin typeface="Comic Sans MS" pitchFamily="66" charset="0"/>
              <a:ea typeface="HY견고딕" pitchFamily="18" charset="-127"/>
            </a:endParaRPr>
          </a:p>
          <a:p>
            <a:pPr marL="269875" indent="-269875" latinLnBrk="0">
              <a:lnSpc>
                <a:spcPts val="2000"/>
              </a:lnSpc>
              <a:spcBef>
                <a:spcPts val="0"/>
              </a:spcBef>
              <a:spcAft>
                <a:spcPts val="800"/>
              </a:spcAft>
              <a:buClr>
                <a:srgbClr val="005E5C"/>
              </a:buClr>
              <a:buFont typeface="Wingdings" pitchFamily="2" charset="2"/>
              <a:buChar char="v"/>
              <a:defRPr/>
            </a:pPr>
            <a:endParaRPr kumimoji="0" lang="ko-KR" altLang="en-US" sz="1200" dirty="0">
              <a:solidFill>
                <a:srgbClr val="005E5C"/>
              </a:solidFill>
              <a:latin typeface="Comic Sans MS" pitchFamily="66" charset="0"/>
              <a:ea typeface="HY견고딕" pitchFamily="18" charset="-127"/>
            </a:endParaRPr>
          </a:p>
          <a:p>
            <a:pPr marL="555625" lvl="1" indent="-285750" latinLnBrk="0">
              <a:lnSpc>
                <a:spcPts val="2600"/>
              </a:lnSpc>
              <a:spcBef>
                <a:spcPts val="0"/>
              </a:spcBef>
              <a:spcAft>
                <a:spcPts val="200"/>
              </a:spcAft>
              <a:buClr>
                <a:srgbClr val="666633"/>
              </a:buClr>
              <a:buFont typeface="Wingdings" pitchFamily="2" charset="2"/>
              <a:buChar char="§"/>
              <a:defRPr/>
            </a:pPr>
            <a:endParaRPr kumimoji="0" lang="ko-KR" altLang="en-US" sz="1200" dirty="0">
              <a:latin typeface="Comic Sans MS" pitchFamily="66" charset="0"/>
              <a:ea typeface="HY견고딕" pitchFamily="18" charset="-127"/>
            </a:endParaRPr>
          </a:p>
          <a:p>
            <a:pPr marL="285750" indent="-285750" latinLnBrk="0">
              <a:lnSpc>
                <a:spcPts val="2000"/>
              </a:lnSpc>
              <a:spcBef>
                <a:spcPts val="0"/>
              </a:spcBef>
              <a:spcAft>
                <a:spcPts val="200"/>
              </a:spcAft>
              <a:buClr>
                <a:srgbClr val="005E5C"/>
              </a:buClr>
              <a:buFont typeface="Wingdings" pitchFamily="2" charset="2"/>
              <a:buChar char="v"/>
              <a:defRPr/>
            </a:pPr>
            <a:endParaRPr kumimoji="0" lang="en-US" altLang="ko-KR" sz="1200" dirty="0">
              <a:solidFill>
                <a:srgbClr val="005E5C"/>
              </a:solidFill>
              <a:latin typeface="Comic Sans MS" pitchFamily="66" charset="0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07 </a:t>
            </a:r>
            <a:r>
              <a:rPr lang="ko-KR" altLang="en-US" dirty="0" smtClean="0"/>
              <a:t>보안 인증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 smtClean="0"/>
              <a:t>CC</a:t>
            </a:r>
          </a:p>
          <a:p>
            <a:pPr lvl="1"/>
            <a:r>
              <a:rPr lang="ko-KR" altLang="en-US" dirty="0" smtClean="0"/>
              <a:t>각 시스템은 </a:t>
            </a:r>
            <a:r>
              <a:rPr lang="en-US" altLang="ko-KR" dirty="0" smtClean="0"/>
              <a:t>EAL(Evaluation Assurance Level)</a:t>
            </a:r>
            <a:r>
              <a:rPr lang="ko-KR" altLang="en-US" dirty="0" smtClean="0"/>
              <a:t>로 보안 수준을 </a:t>
            </a:r>
            <a:r>
              <a:rPr lang="ko-KR" altLang="en-US" dirty="0" err="1" smtClean="0"/>
              <a:t>평가받음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930601" y="2211171"/>
          <a:ext cx="7776868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7"/>
                <a:gridCol w="2016224"/>
                <a:gridCol w="504056"/>
                <a:gridCol w="1224136"/>
                <a:gridCol w="504056"/>
                <a:gridCol w="2520280"/>
                <a:gridCol w="504059"/>
              </a:tblGrid>
              <a:tr h="0"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en-US" altLang="ko-KR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CC(Common Criteria)</a:t>
                      </a:r>
                      <a:endParaRPr lang="ko-KR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endParaRPr lang="ko-KR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미국의 </a:t>
                      </a:r>
                      <a:r>
                        <a:rPr lang="en-US" altLang="ko-KR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TCSEC</a:t>
                      </a:r>
                      <a:endParaRPr lang="ko-KR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endParaRPr lang="ko-KR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유럽의 </a:t>
                      </a:r>
                      <a:r>
                        <a:rPr lang="en-US" altLang="ko-KR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ITSEC</a:t>
                      </a:r>
                      <a:endParaRPr lang="ko-KR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endParaRPr lang="ko-KR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한국</a:t>
                      </a:r>
                      <a:endParaRPr lang="ko-KR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EAL0</a:t>
                      </a:r>
                      <a:endParaRPr lang="ko-KR" altLang="en-US" sz="105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부적절한 보증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D</a:t>
                      </a:r>
                      <a:endParaRPr lang="ko-KR" altLang="en-US" sz="1050" b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최소한의 보호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E0</a:t>
                      </a:r>
                      <a:endParaRPr lang="ko-KR" altLang="en-US" sz="1050" b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부적절한 보증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ko-KR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K0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EAL1</a:t>
                      </a:r>
                      <a:endParaRPr lang="ko-KR" altLang="en-US" sz="105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ko-KR" altLang="en-US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기능 시험</a:t>
                      </a:r>
                      <a:endParaRPr lang="ko-KR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endParaRPr lang="ko-KR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endParaRPr lang="ko-KR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endParaRPr lang="ko-KR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ko-KR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EAL2</a:t>
                      </a:r>
                      <a:endParaRPr lang="ko-KR" altLang="en-US" sz="105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ko-KR" altLang="en-US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구조 시험</a:t>
                      </a:r>
                      <a:endParaRPr lang="ko-KR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ko-KR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C1</a:t>
                      </a:r>
                      <a:endParaRPr lang="ko-KR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ko-KR" altLang="en-US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임의적 보호</a:t>
                      </a:r>
                      <a:endParaRPr lang="ko-KR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ko-KR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E1</a:t>
                      </a:r>
                      <a:endParaRPr lang="ko-KR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ko-KR" altLang="en-US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비정형적 기본 설계</a:t>
                      </a:r>
                      <a:endParaRPr lang="ko-KR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ko-KR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K22</a:t>
                      </a:r>
                      <a:endParaRPr lang="ko-KR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EAL3</a:t>
                      </a:r>
                      <a:endParaRPr lang="ko-KR" altLang="en-US" sz="105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ko-KR" altLang="en-US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방법론적 시험과 점검</a:t>
                      </a:r>
                      <a:endParaRPr lang="ko-KR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ko-KR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C2</a:t>
                      </a:r>
                      <a:endParaRPr lang="ko-KR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ko-KR" altLang="en-US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통제된 접근 보호</a:t>
                      </a:r>
                      <a:endParaRPr lang="ko-KR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ko-KR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E2</a:t>
                      </a:r>
                      <a:endParaRPr lang="ko-KR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ko-KR" altLang="en-US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비정형적 기본 설계</a:t>
                      </a:r>
                      <a:endParaRPr lang="ko-KR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ko-KR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K3</a:t>
                      </a:r>
                      <a:endParaRPr lang="ko-KR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EAL4</a:t>
                      </a:r>
                      <a:endParaRPr lang="ko-KR" altLang="en-US" sz="105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ko-KR" altLang="en-US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방법론적 설계</a:t>
                      </a:r>
                      <a:r>
                        <a:rPr lang="en-US" altLang="ko-KR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시험</a:t>
                      </a:r>
                      <a:r>
                        <a:rPr lang="en-US" altLang="ko-KR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검토</a:t>
                      </a:r>
                      <a:endParaRPr lang="ko-KR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ko-KR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B1</a:t>
                      </a:r>
                      <a:endParaRPr lang="ko-KR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ko-KR" altLang="en-US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규정된 보호</a:t>
                      </a:r>
                      <a:endParaRPr lang="ko-KR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ko-KR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E3</a:t>
                      </a:r>
                      <a:endParaRPr lang="ko-KR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ko-KR" altLang="en-US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소스 코드와 하드웨어 도면 제공</a:t>
                      </a:r>
                      <a:endParaRPr lang="ko-KR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ko-KR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K4</a:t>
                      </a:r>
                      <a:endParaRPr lang="ko-KR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EAL5</a:t>
                      </a:r>
                      <a:endParaRPr lang="ko-KR" altLang="en-US" sz="105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ko-KR" altLang="en-US" sz="105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준정형적</a:t>
                      </a:r>
                      <a:r>
                        <a:rPr lang="ko-KR" altLang="en-US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설계 및 시험</a:t>
                      </a:r>
                      <a:endParaRPr lang="ko-KR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ko-KR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B2</a:t>
                      </a:r>
                      <a:endParaRPr lang="ko-KR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ko-KR" altLang="en-US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구조적 보호</a:t>
                      </a:r>
                      <a:endParaRPr lang="ko-KR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ko-KR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E4</a:t>
                      </a:r>
                      <a:endParaRPr lang="ko-KR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ko-KR" altLang="en-US" sz="105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준정형적</a:t>
                      </a:r>
                      <a:r>
                        <a:rPr lang="ko-KR" altLang="en-US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기능 명세서</a:t>
                      </a:r>
                      <a:r>
                        <a:rPr lang="en-US" altLang="ko-KR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기본 설계</a:t>
                      </a:r>
                      <a:r>
                        <a:rPr lang="en-US" altLang="ko-KR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상세 설계</a:t>
                      </a:r>
                      <a:endParaRPr lang="ko-KR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ko-KR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K5</a:t>
                      </a:r>
                      <a:endParaRPr lang="ko-KR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EAL6</a:t>
                      </a:r>
                      <a:endParaRPr lang="ko-KR" altLang="en-US" sz="105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ko-KR" altLang="en-US" sz="105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준정형적</a:t>
                      </a:r>
                      <a:r>
                        <a:rPr lang="ko-KR" altLang="en-US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검증된 설계 및 시험</a:t>
                      </a:r>
                      <a:endParaRPr lang="ko-KR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ko-KR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B3</a:t>
                      </a:r>
                      <a:endParaRPr lang="ko-KR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ko-KR" altLang="en-US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보안 영역</a:t>
                      </a:r>
                      <a:endParaRPr lang="ko-KR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ko-KR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E5</a:t>
                      </a:r>
                      <a:endParaRPr lang="ko-KR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ko-KR" altLang="en-US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보안 요소 상호 관계</a:t>
                      </a:r>
                      <a:endParaRPr lang="ko-KR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ko-KR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K6</a:t>
                      </a:r>
                      <a:endParaRPr lang="ko-KR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EAL7</a:t>
                      </a:r>
                      <a:endParaRPr lang="ko-KR" altLang="en-US" sz="105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ko-KR" altLang="en-US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정형적 검증</a:t>
                      </a:r>
                      <a:endParaRPr lang="ko-KR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ko-KR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A1</a:t>
                      </a:r>
                      <a:endParaRPr lang="ko-KR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ko-KR" altLang="en-US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검증된 설계</a:t>
                      </a:r>
                      <a:endParaRPr lang="ko-KR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ko-KR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E6</a:t>
                      </a:r>
                      <a:endParaRPr lang="ko-KR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ko-KR" altLang="en-US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정형적 기능 명세서</a:t>
                      </a:r>
                      <a:r>
                        <a:rPr lang="en-US" altLang="ko-KR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상세 설계</a:t>
                      </a:r>
                      <a:endParaRPr lang="ko-KR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ko-KR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K7</a:t>
                      </a:r>
                      <a:endParaRPr lang="ko-KR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7584" y="1916832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표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13-2]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각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인증별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 보안 등급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08 </a:t>
            </a:r>
            <a:r>
              <a:rPr lang="ko-KR" altLang="en-US" dirty="0" smtClean="0"/>
              <a:t>개인정보 보호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개인정보 보호의 정의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r>
              <a:rPr lang="ko-KR" altLang="en-US" dirty="0" smtClean="0"/>
              <a:t>개인정보의 예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신분 관계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성명</a:t>
            </a:r>
            <a:r>
              <a:rPr lang="en-US" altLang="ko-KR" dirty="0" smtClean="0"/>
              <a:t>, </a:t>
            </a:r>
            <a:r>
              <a:rPr lang="ko-KR" altLang="en-US" dirty="0" smtClean="0"/>
              <a:t>주민등록번호</a:t>
            </a:r>
            <a:r>
              <a:rPr lang="en-US" altLang="ko-KR" dirty="0" smtClean="0"/>
              <a:t>, </a:t>
            </a:r>
            <a:r>
              <a:rPr lang="ko-KR" altLang="en-US" dirty="0" smtClean="0"/>
              <a:t>주소</a:t>
            </a:r>
            <a:r>
              <a:rPr lang="en-US" altLang="ko-KR" dirty="0" smtClean="0"/>
              <a:t>, </a:t>
            </a:r>
            <a:r>
              <a:rPr lang="ko-KR" altLang="en-US" dirty="0" smtClean="0"/>
              <a:t>본적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가족관계</a:t>
            </a:r>
            <a:r>
              <a:rPr lang="en-US" altLang="ko-KR" dirty="0" smtClean="0"/>
              <a:t>, </a:t>
            </a:r>
            <a:r>
              <a:rPr lang="ko-KR" altLang="en-US" dirty="0" smtClean="0"/>
              <a:t>본관 등</a:t>
            </a:r>
          </a:p>
          <a:p>
            <a:pPr lvl="2"/>
            <a:r>
              <a:rPr lang="ko-KR" altLang="en-US" dirty="0" smtClean="0"/>
              <a:t>개인 성향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사상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신조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종교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가치관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정치적 성향 등</a:t>
            </a:r>
          </a:p>
          <a:p>
            <a:pPr lvl="2"/>
            <a:r>
              <a:rPr lang="ko-KR" altLang="en-US" dirty="0" smtClean="0"/>
              <a:t>심신 상태 </a:t>
            </a:r>
            <a:r>
              <a:rPr lang="en-US" altLang="ko-KR" dirty="0" smtClean="0"/>
              <a:t>: </a:t>
            </a:r>
            <a:r>
              <a:rPr lang="ko-KR" altLang="en-US" dirty="0" smtClean="0"/>
              <a:t>건강 상태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신장</a:t>
            </a:r>
            <a:r>
              <a:rPr lang="en-US" altLang="ko-KR" dirty="0" smtClean="0"/>
              <a:t>, </a:t>
            </a:r>
            <a:r>
              <a:rPr lang="ko-KR" altLang="en-US" dirty="0" smtClean="0"/>
              <a:t>체중 등 신체적 특징</a:t>
            </a:r>
            <a:r>
              <a:rPr lang="en-US" altLang="ko-KR" dirty="0" smtClean="0"/>
              <a:t>, </a:t>
            </a:r>
            <a:r>
              <a:rPr lang="ko-KR" altLang="en-US" dirty="0" smtClean="0"/>
              <a:t>병력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장애 정도 등</a:t>
            </a:r>
          </a:p>
          <a:p>
            <a:pPr lvl="2"/>
            <a:r>
              <a:rPr lang="ko-KR" altLang="en-US" dirty="0" smtClean="0"/>
              <a:t>사회 경력 </a:t>
            </a:r>
            <a:r>
              <a:rPr lang="en-US" altLang="ko-KR" dirty="0" smtClean="0"/>
              <a:t>: </a:t>
            </a:r>
            <a:r>
              <a:rPr lang="ko-KR" altLang="en-US" dirty="0" smtClean="0"/>
              <a:t>학력</a:t>
            </a:r>
            <a:r>
              <a:rPr lang="en-US" altLang="ko-KR" dirty="0" smtClean="0"/>
              <a:t>, </a:t>
            </a:r>
            <a:r>
              <a:rPr lang="ko-KR" altLang="en-US" dirty="0" smtClean="0"/>
              <a:t>직업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자격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전과 여부 등</a:t>
            </a:r>
          </a:p>
          <a:p>
            <a:pPr lvl="2"/>
            <a:r>
              <a:rPr lang="ko-KR" altLang="en-US" dirty="0" smtClean="0"/>
              <a:t>경제 관계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소득 규모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재산 보유 상황</a:t>
            </a:r>
            <a:r>
              <a:rPr lang="en-US" altLang="ko-KR" dirty="0" smtClean="0"/>
              <a:t>, </a:t>
            </a:r>
            <a:r>
              <a:rPr lang="ko-KR" altLang="en-US" dirty="0" smtClean="0"/>
              <a:t>거래 내역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신용 정보</a:t>
            </a:r>
            <a:r>
              <a:rPr lang="en-US" altLang="ko-KR" dirty="0" smtClean="0"/>
              <a:t>, </a:t>
            </a:r>
            <a:r>
              <a:rPr lang="ko-KR" altLang="en-US" dirty="0" smtClean="0"/>
              <a:t>채권채무 관계 등</a:t>
            </a:r>
          </a:p>
          <a:p>
            <a:pPr lvl="2"/>
            <a:r>
              <a:rPr lang="ko-KR" altLang="en-US" dirty="0" smtClean="0"/>
              <a:t>기타 새로운 유형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생체 인식 정보</a:t>
            </a:r>
            <a:r>
              <a:rPr lang="en-US" altLang="ko-KR" dirty="0" smtClean="0"/>
              <a:t>(</a:t>
            </a:r>
            <a:r>
              <a:rPr lang="ko-KR" altLang="en-US" dirty="0" smtClean="0"/>
              <a:t>지문</a:t>
            </a:r>
            <a:r>
              <a:rPr lang="en-US" altLang="ko-KR" dirty="0" smtClean="0"/>
              <a:t>, </a:t>
            </a:r>
            <a:r>
              <a:rPr lang="ko-KR" altLang="en-US" dirty="0" smtClean="0"/>
              <a:t>홍채</a:t>
            </a:r>
            <a:r>
              <a:rPr lang="en-US" altLang="ko-KR" dirty="0" smtClean="0"/>
              <a:t>, DNA </a:t>
            </a:r>
            <a:r>
              <a:rPr lang="ko-KR" altLang="en-US" dirty="0" smtClean="0"/>
              <a:t>등</a:t>
            </a:r>
            <a:r>
              <a:rPr lang="en-US" altLang="ko-KR" dirty="0" smtClean="0"/>
              <a:t>), </a:t>
            </a:r>
            <a:r>
              <a:rPr lang="ko-KR" altLang="en-US" dirty="0" smtClean="0"/>
              <a:t>위치 정보 등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73704" y="1708702"/>
            <a:ext cx="7764288" cy="21602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wrap="none" lIns="91440" tIns="45720" rIns="91440" bIns="45720" rtlCol="0" anchor="ctr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ko-KR" sz="1200" b="1" dirty="0" smtClean="0">
                <a:latin typeface="+mn-ea"/>
                <a:ea typeface="+mn-ea"/>
              </a:rPr>
              <a:t>『</a:t>
            </a:r>
            <a:r>
              <a:rPr lang="ko-KR" altLang="en-US" sz="1200" b="1" dirty="0" smtClean="0">
                <a:latin typeface="+mn-ea"/>
                <a:ea typeface="+mn-ea"/>
              </a:rPr>
              <a:t>개인정보 보호법</a:t>
            </a:r>
            <a:r>
              <a:rPr lang="en-US" altLang="ko-KR" sz="1200" b="1" dirty="0" smtClean="0">
                <a:latin typeface="+mn-ea"/>
                <a:ea typeface="+mn-ea"/>
              </a:rPr>
              <a:t>』 </a:t>
            </a:r>
            <a:r>
              <a:rPr lang="ko-KR" altLang="en-US" sz="1200" b="1" dirty="0" smtClean="0">
                <a:latin typeface="+mn-ea"/>
                <a:ea typeface="+mn-ea"/>
              </a:rPr>
              <a:t>제</a:t>
            </a:r>
            <a:r>
              <a:rPr lang="en-US" altLang="ko-KR" sz="1200" b="1" dirty="0" smtClean="0">
                <a:latin typeface="+mn-ea"/>
                <a:ea typeface="+mn-ea"/>
              </a:rPr>
              <a:t>2</a:t>
            </a:r>
            <a:r>
              <a:rPr lang="ko-KR" altLang="en-US" sz="1200" b="1" dirty="0" smtClean="0">
                <a:latin typeface="+mn-ea"/>
                <a:ea typeface="+mn-ea"/>
              </a:rPr>
              <a:t>조 </a:t>
            </a:r>
            <a:r>
              <a:rPr lang="en-US" altLang="ko-KR" sz="1200" b="1" dirty="0" smtClean="0">
                <a:latin typeface="+mn-ea"/>
                <a:ea typeface="+mn-ea"/>
              </a:rPr>
              <a:t>1</a:t>
            </a:r>
            <a:r>
              <a:rPr lang="ko-KR" altLang="en-US" sz="1200" b="1" dirty="0" smtClean="0">
                <a:latin typeface="+mn-ea"/>
                <a:ea typeface="+mn-ea"/>
              </a:rPr>
              <a:t>항</a:t>
            </a:r>
          </a:p>
          <a:p>
            <a:pPr>
              <a:lnSpc>
                <a:spcPct val="120000"/>
              </a:lnSpc>
            </a:pPr>
            <a:r>
              <a:rPr lang="ko-KR" altLang="en-US" sz="1200" dirty="0" smtClean="0">
                <a:latin typeface="+mn-ea"/>
                <a:ea typeface="+mn-ea"/>
              </a:rPr>
              <a:t>“개인정보”란 살아 있는 개인에 관한 정보로서 성명</a:t>
            </a:r>
            <a:r>
              <a:rPr lang="en-US" altLang="ko-KR" sz="1200" dirty="0" smtClean="0">
                <a:latin typeface="+mn-ea"/>
                <a:ea typeface="+mn-ea"/>
              </a:rPr>
              <a:t>, </a:t>
            </a:r>
            <a:r>
              <a:rPr lang="ko-KR" altLang="en-US" sz="1200" dirty="0" smtClean="0">
                <a:latin typeface="+mn-ea"/>
                <a:ea typeface="+mn-ea"/>
              </a:rPr>
              <a:t>주민등록번호 및 영상 등을 통하여 개인을 알아볼 수 있는 </a:t>
            </a:r>
            <a:endParaRPr lang="en-US" altLang="ko-KR" sz="1200" dirty="0" smtClean="0">
              <a:latin typeface="+mn-ea"/>
              <a:ea typeface="+mn-ea"/>
            </a:endParaRPr>
          </a:p>
          <a:p>
            <a:pPr>
              <a:lnSpc>
                <a:spcPct val="120000"/>
              </a:lnSpc>
            </a:pPr>
            <a:r>
              <a:rPr lang="ko-KR" altLang="en-US" sz="1200" dirty="0" smtClean="0">
                <a:latin typeface="+mn-ea"/>
                <a:ea typeface="+mn-ea"/>
              </a:rPr>
              <a:t>정보</a:t>
            </a:r>
            <a:r>
              <a:rPr lang="en-US" altLang="ko-KR" sz="1200" dirty="0" smtClean="0">
                <a:latin typeface="+mn-ea"/>
                <a:ea typeface="+mn-ea"/>
              </a:rPr>
              <a:t>(</a:t>
            </a:r>
            <a:r>
              <a:rPr lang="ko-KR" altLang="en-US" sz="1200" dirty="0" smtClean="0">
                <a:latin typeface="+mn-ea"/>
                <a:ea typeface="+mn-ea"/>
              </a:rPr>
              <a:t>해당 정보만으로는 특정 개인을 알아볼 수 없더라도 다른 정보와 쉽게 결합하여 알아볼 수 있는 것을 포함</a:t>
            </a:r>
            <a:endParaRPr lang="en-US" altLang="ko-KR" sz="1200" dirty="0" smtClean="0">
              <a:latin typeface="+mn-ea"/>
              <a:ea typeface="+mn-ea"/>
            </a:endParaRPr>
          </a:p>
          <a:p>
            <a:pPr>
              <a:lnSpc>
                <a:spcPct val="120000"/>
              </a:lnSpc>
            </a:pPr>
            <a:r>
              <a:rPr lang="ko-KR" altLang="en-US" sz="1200" dirty="0" smtClean="0">
                <a:latin typeface="+mn-ea"/>
                <a:ea typeface="+mn-ea"/>
              </a:rPr>
              <a:t>한다</a:t>
            </a:r>
            <a:r>
              <a:rPr lang="en-US" altLang="ko-KR" sz="1200" dirty="0" smtClean="0">
                <a:latin typeface="+mn-ea"/>
                <a:ea typeface="+mn-ea"/>
              </a:rPr>
              <a:t>)</a:t>
            </a:r>
            <a:r>
              <a:rPr lang="ko-KR" altLang="en-US" sz="1200" dirty="0" smtClean="0">
                <a:latin typeface="+mn-ea"/>
                <a:ea typeface="+mn-ea"/>
              </a:rPr>
              <a:t>를 말한다</a:t>
            </a:r>
            <a:r>
              <a:rPr lang="en-US" altLang="ko-KR" sz="1200" dirty="0" smtClean="0">
                <a:latin typeface="+mn-ea"/>
                <a:ea typeface="+mn-ea"/>
              </a:rPr>
              <a:t>.</a:t>
            </a:r>
          </a:p>
          <a:p>
            <a:pPr>
              <a:lnSpc>
                <a:spcPct val="120000"/>
              </a:lnSpc>
            </a:pPr>
            <a:endParaRPr lang="en-US" altLang="ko-KR" sz="1200" dirty="0" smtClean="0">
              <a:latin typeface="+mn-ea"/>
              <a:ea typeface="+mn-ea"/>
            </a:endParaRPr>
          </a:p>
          <a:p>
            <a:pPr>
              <a:lnSpc>
                <a:spcPct val="120000"/>
              </a:lnSpc>
            </a:pPr>
            <a:r>
              <a:rPr lang="en-US" altLang="ko-KR" sz="1200" b="1" dirty="0" smtClean="0">
                <a:latin typeface="+mn-ea"/>
                <a:ea typeface="+mn-ea"/>
              </a:rPr>
              <a:t>『</a:t>
            </a:r>
            <a:r>
              <a:rPr lang="ko-KR" altLang="en-US" sz="1200" b="1" dirty="0" smtClean="0">
                <a:latin typeface="+mn-ea"/>
                <a:ea typeface="+mn-ea"/>
              </a:rPr>
              <a:t>정보통신망 이용촉진 및 정보 보안 등에 관한 법률</a:t>
            </a:r>
            <a:r>
              <a:rPr lang="en-US" altLang="ko-KR" sz="1200" b="1" dirty="0" smtClean="0">
                <a:latin typeface="+mn-ea"/>
                <a:ea typeface="+mn-ea"/>
              </a:rPr>
              <a:t>』 </a:t>
            </a:r>
            <a:r>
              <a:rPr lang="ko-KR" altLang="en-US" sz="1200" b="1" dirty="0" smtClean="0">
                <a:latin typeface="+mn-ea"/>
                <a:ea typeface="+mn-ea"/>
              </a:rPr>
              <a:t>제</a:t>
            </a:r>
            <a:r>
              <a:rPr lang="en-US" altLang="ko-KR" sz="1200" b="1" dirty="0" smtClean="0">
                <a:latin typeface="+mn-ea"/>
                <a:ea typeface="+mn-ea"/>
              </a:rPr>
              <a:t>2</a:t>
            </a:r>
            <a:r>
              <a:rPr lang="ko-KR" altLang="en-US" sz="1200" b="1" dirty="0" smtClean="0">
                <a:latin typeface="+mn-ea"/>
                <a:ea typeface="+mn-ea"/>
              </a:rPr>
              <a:t>조 </a:t>
            </a:r>
            <a:r>
              <a:rPr lang="en-US" altLang="ko-KR" sz="1200" b="1" dirty="0" smtClean="0">
                <a:latin typeface="+mn-ea"/>
                <a:ea typeface="+mn-ea"/>
              </a:rPr>
              <a:t>6</a:t>
            </a:r>
            <a:r>
              <a:rPr lang="ko-KR" altLang="en-US" sz="1200" b="1" dirty="0" smtClean="0">
                <a:latin typeface="+mn-ea"/>
                <a:ea typeface="+mn-ea"/>
              </a:rPr>
              <a:t>항</a:t>
            </a:r>
          </a:p>
          <a:p>
            <a:pPr>
              <a:lnSpc>
                <a:spcPct val="120000"/>
              </a:lnSpc>
            </a:pPr>
            <a:r>
              <a:rPr lang="en-US" altLang="ko-KR" sz="1200" dirty="0" smtClean="0">
                <a:latin typeface="+mn-ea"/>
                <a:ea typeface="+mn-ea"/>
              </a:rPr>
              <a:t>"</a:t>
            </a:r>
            <a:r>
              <a:rPr lang="ko-KR" altLang="en-US" sz="1200" dirty="0" smtClean="0">
                <a:latin typeface="+mn-ea"/>
                <a:ea typeface="+mn-ea"/>
              </a:rPr>
              <a:t>개인정보</a:t>
            </a:r>
            <a:r>
              <a:rPr lang="en-US" altLang="ko-KR" sz="1200" dirty="0" smtClean="0">
                <a:latin typeface="+mn-ea"/>
                <a:ea typeface="+mn-ea"/>
              </a:rPr>
              <a:t>"</a:t>
            </a:r>
            <a:r>
              <a:rPr lang="ko-KR" altLang="en-US" sz="1200" dirty="0" smtClean="0">
                <a:latin typeface="+mn-ea"/>
                <a:ea typeface="+mn-ea"/>
              </a:rPr>
              <a:t>란 생존하는 개인에 관한 정보로서 성명</a:t>
            </a:r>
            <a:r>
              <a:rPr lang="en-US" altLang="ko-KR" sz="1200" dirty="0" smtClean="0">
                <a:latin typeface="+mn-ea"/>
                <a:ea typeface="+mn-ea"/>
              </a:rPr>
              <a:t>·</a:t>
            </a:r>
            <a:r>
              <a:rPr lang="ko-KR" altLang="en-US" sz="1200" dirty="0" smtClean="0">
                <a:latin typeface="+mn-ea"/>
                <a:ea typeface="+mn-ea"/>
              </a:rPr>
              <a:t>주민등록번호 등에 의하여 특정한 개인을 알아볼 수 있는 부</a:t>
            </a:r>
            <a:endParaRPr lang="en-US" altLang="ko-KR" sz="1200" dirty="0" smtClean="0">
              <a:latin typeface="+mn-ea"/>
              <a:ea typeface="+mn-ea"/>
            </a:endParaRPr>
          </a:p>
          <a:p>
            <a:pPr>
              <a:lnSpc>
                <a:spcPct val="120000"/>
              </a:lnSpc>
            </a:pPr>
            <a:r>
              <a:rPr lang="ko-KR" altLang="en-US" sz="1200" dirty="0" smtClean="0">
                <a:latin typeface="+mn-ea"/>
                <a:ea typeface="+mn-ea"/>
              </a:rPr>
              <a:t>호</a:t>
            </a:r>
            <a:r>
              <a:rPr lang="en-US" altLang="ko-KR" sz="1200" dirty="0" smtClean="0">
                <a:latin typeface="+mn-ea"/>
                <a:ea typeface="+mn-ea"/>
              </a:rPr>
              <a:t>·</a:t>
            </a:r>
            <a:r>
              <a:rPr lang="ko-KR" altLang="en-US" sz="1200" dirty="0" smtClean="0">
                <a:latin typeface="+mn-ea"/>
                <a:ea typeface="+mn-ea"/>
              </a:rPr>
              <a:t>문자</a:t>
            </a:r>
            <a:r>
              <a:rPr lang="en-US" altLang="ko-KR" sz="1200" dirty="0" smtClean="0">
                <a:latin typeface="+mn-ea"/>
                <a:ea typeface="+mn-ea"/>
              </a:rPr>
              <a:t>·</a:t>
            </a:r>
            <a:r>
              <a:rPr lang="ko-KR" altLang="en-US" sz="1200" dirty="0" smtClean="0">
                <a:latin typeface="+mn-ea"/>
                <a:ea typeface="+mn-ea"/>
              </a:rPr>
              <a:t>음성</a:t>
            </a:r>
            <a:r>
              <a:rPr lang="en-US" altLang="ko-KR" sz="1200" dirty="0" smtClean="0">
                <a:latin typeface="+mn-ea"/>
                <a:ea typeface="+mn-ea"/>
              </a:rPr>
              <a:t>·</a:t>
            </a:r>
            <a:r>
              <a:rPr lang="ko-KR" altLang="en-US" sz="1200" dirty="0" smtClean="0">
                <a:latin typeface="+mn-ea"/>
                <a:ea typeface="+mn-ea"/>
              </a:rPr>
              <a:t>음향 및 영상 등의 정보</a:t>
            </a:r>
            <a:r>
              <a:rPr lang="en-US" altLang="ko-KR" sz="1200" dirty="0" smtClean="0">
                <a:latin typeface="+mn-ea"/>
                <a:ea typeface="+mn-ea"/>
              </a:rPr>
              <a:t>(</a:t>
            </a:r>
            <a:r>
              <a:rPr lang="ko-KR" altLang="en-US" sz="1200" dirty="0" smtClean="0">
                <a:latin typeface="+mn-ea"/>
                <a:ea typeface="+mn-ea"/>
              </a:rPr>
              <a:t>해당 정보만으로는 특정 개인을 알아볼 수 없어도 다른 정보와 쉽게 </a:t>
            </a:r>
            <a:r>
              <a:rPr lang="ko-KR" altLang="en-US" sz="1200" dirty="0" err="1" smtClean="0">
                <a:latin typeface="+mn-ea"/>
                <a:ea typeface="+mn-ea"/>
              </a:rPr>
              <a:t>결합하</a:t>
            </a:r>
            <a:endParaRPr lang="en-US" altLang="ko-KR" sz="1200" dirty="0" smtClean="0">
              <a:latin typeface="+mn-ea"/>
              <a:ea typeface="+mn-ea"/>
            </a:endParaRPr>
          </a:p>
          <a:p>
            <a:pPr>
              <a:lnSpc>
                <a:spcPct val="120000"/>
              </a:lnSpc>
            </a:pPr>
            <a:r>
              <a:rPr lang="ko-KR" altLang="en-US" sz="1200" dirty="0" smtClean="0">
                <a:latin typeface="+mn-ea"/>
                <a:ea typeface="+mn-ea"/>
              </a:rPr>
              <a:t>여 알아볼 수 있는 경우에는 그 정보를 포함한다</a:t>
            </a:r>
            <a:r>
              <a:rPr lang="en-US" altLang="ko-KR" sz="1200" dirty="0" smtClean="0">
                <a:latin typeface="+mn-ea"/>
                <a:ea typeface="+mn-ea"/>
              </a:rPr>
              <a:t>)</a:t>
            </a:r>
            <a:r>
              <a:rPr lang="ko-KR" altLang="en-US" sz="1200" dirty="0" smtClean="0">
                <a:latin typeface="+mn-ea"/>
                <a:ea typeface="+mn-ea"/>
              </a:rPr>
              <a:t>를 말한다</a:t>
            </a:r>
            <a:r>
              <a:rPr lang="en-US" altLang="ko-KR" sz="1200" dirty="0" smtClean="0">
                <a:latin typeface="+mn-ea"/>
                <a:ea typeface="+mn-ea"/>
              </a:rPr>
              <a:t>.</a:t>
            </a:r>
            <a:endParaRPr lang="ko-KR" altLang="en-US" sz="1200" dirty="0"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08 </a:t>
            </a:r>
            <a:r>
              <a:rPr lang="ko-KR" altLang="en-US" dirty="0" smtClean="0"/>
              <a:t>개인정보 보호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개인정보 보호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OECD </a:t>
            </a:r>
            <a:r>
              <a:rPr lang="ko-KR" altLang="en-US" dirty="0" smtClean="0"/>
              <a:t>개인정보 보안 </a:t>
            </a:r>
            <a:r>
              <a:rPr lang="en-US" altLang="ko-KR" dirty="0" smtClean="0"/>
              <a:t>8</a:t>
            </a:r>
            <a:r>
              <a:rPr lang="ko-KR" altLang="en-US" dirty="0" smtClean="0"/>
              <a:t>원칙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수집 제한의 법칙</a:t>
            </a:r>
            <a:r>
              <a:rPr lang="en-US" altLang="ko-KR" dirty="0" smtClean="0"/>
              <a:t>(Collection Limitation Principle) : </a:t>
            </a:r>
            <a:r>
              <a:rPr lang="ko-KR" altLang="en-US" dirty="0" smtClean="0"/>
              <a:t>개인정보는 적법하고 공정한 방법을 통해 수집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정보 정확성의 원칙</a:t>
            </a:r>
            <a:r>
              <a:rPr lang="en-US" altLang="ko-KR" dirty="0" smtClean="0"/>
              <a:t>(Data Quality Principle) : </a:t>
            </a:r>
            <a:r>
              <a:rPr lang="ko-KR" altLang="en-US" dirty="0" smtClean="0"/>
              <a:t>이용 목적상 필요한 범위 내에서 개인정보의 정확성</a:t>
            </a:r>
            <a:r>
              <a:rPr lang="en-US" altLang="ko-KR" dirty="0" smtClean="0"/>
              <a:t>, </a:t>
            </a:r>
            <a:r>
              <a:rPr lang="ko-KR" altLang="en-US" dirty="0" smtClean="0"/>
              <a:t>완전성</a:t>
            </a:r>
            <a:r>
              <a:rPr lang="en-US" altLang="ko-KR" dirty="0" smtClean="0"/>
              <a:t>, </a:t>
            </a:r>
            <a:r>
              <a:rPr lang="ko-KR" altLang="en-US" dirty="0" smtClean="0"/>
              <a:t>최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신성이 확보되어야 함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pPr lvl="2"/>
            <a:r>
              <a:rPr lang="ko-KR" altLang="en-US" dirty="0" smtClean="0"/>
              <a:t>목적 명시의 원칙</a:t>
            </a:r>
            <a:r>
              <a:rPr lang="en-US" altLang="ko-KR" dirty="0" smtClean="0"/>
              <a:t>(Purpose Specification Principle) : </a:t>
            </a:r>
            <a:r>
              <a:rPr lang="ko-KR" altLang="en-US" dirty="0" smtClean="0"/>
              <a:t>개인정보는 수집 과정에서 수집</a:t>
            </a:r>
            <a:r>
              <a:rPr lang="en-US" altLang="ko-KR" dirty="0" smtClean="0"/>
              <a:t>	</a:t>
            </a:r>
            <a:r>
              <a:rPr lang="ko-KR" altLang="en-US" dirty="0" smtClean="0"/>
              <a:t>목적을 명시하고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명시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된 목적 적합하게 이용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이용 제한의 원칙</a:t>
            </a:r>
            <a:r>
              <a:rPr lang="en-US" altLang="ko-KR" dirty="0" smtClean="0"/>
              <a:t>(Use Limitation Principle) : </a:t>
            </a:r>
            <a:r>
              <a:rPr lang="ko-KR" altLang="en-US" dirty="0" smtClean="0"/>
              <a:t>정보 주체의 동의가 있거나</a:t>
            </a:r>
            <a:r>
              <a:rPr lang="en-US" altLang="ko-KR" dirty="0" smtClean="0"/>
              <a:t>, </a:t>
            </a:r>
            <a:r>
              <a:rPr lang="ko-KR" altLang="en-US" dirty="0" smtClean="0"/>
              <a:t>법규정이 있는 경우를 제외하고 목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적 외 이용되거나 공개될 수 없음</a:t>
            </a:r>
            <a:r>
              <a:rPr lang="en-US" altLang="ko-KR" dirty="0" smtClean="0"/>
              <a:t>.</a:t>
            </a:r>
          </a:p>
          <a:p>
            <a:pPr lvl="2"/>
            <a:r>
              <a:rPr lang="ko-KR" altLang="en-US" dirty="0" smtClean="0"/>
              <a:t>안전성 확보의 원칙</a:t>
            </a:r>
            <a:r>
              <a:rPr lang="en-US" altLang="ko-KR" dirty="0" smtClean="0"/>
              <a:t>(Security Safeguard Principle) : </a:t>
            </a:r>
            <a:r>
              <a:rPr lang="ko-KR" altLang="en-US" dirty="0" smtClean="0"/>
              <a:t>개인정보의 침해</a:t>
            </a:r>
            <a:r>
              <a:rPr lang="en-US" altLang="ko-KR" dirty="0" smtClean="0"/>
              <a:t>, </a:t>
            </a:r>
            <a:r>
              <a:rPr lang="ko-KR" altLang="en-US" dirty="0" smtClean="0"/>
              <a:t>누설</a:t>
            </a:r>
            <a:r>
              <a:rPr lang="en-US" altLang="ko-KR" dirty="0" smtClean="0"/>
              <a:t>, </a:t>
            </a:r>
            <a:r>
              <a:rPr lang="ko-KR" altLang="en-US" dirty="0" smtClean="0"/>
              <a:t>도용 등을</a:t>
            </a:r>
            <a:r>
              <a:rPr lang="en-US" altLang="ko-KR" dirty="0" smtClean="0"/>
              <a:t>	</a:t>
            </a:r>
            <a:r>
              <a:rPr lang="ko-KR" altLang="en-US" dirty="0" smtClean="0"/>
              <a:t>방지하기 위한 물리적</a:t>
            </a:r>
            <a:r>
              <a:rPr lang="en-US" altLang="ko-KR" dirty="0" smtClean="0"/>
              <a:t>, </a:t>
            </a:r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조직적</a:t>
            </a:r>
            <a:r>
              <a:rPr lang="en-US" altLang="ko-KR" dirty="0" smtClean="0"/>
              <a:t>, </a:t>
            </a:r>
            <a:r>
              <a:rPr lang="ko-KR" altLang="en-US" dirty="0" smtClean="0"/>
              <a:t>기술적 안전 조치를 확보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공개의 원칙</a:t>
            </a:r>
            <a:r>
              <a:rPr lang="en-US" altLang="ko-KR" dirty="0" smtClean="0"/>
              <a:t>(Openness Principle) : </a:t>
            </a:r>
            <a:r>
              <a:rPr lang="ko-KR" altLang="en-US" dirty="0" smtClean="0"/>
              <a:t>개인정보의 처리 및 보호를 위한 정책 및 관리자에</a:t>
            </a:r>
            <a:r>
              <a:rPr lang="en-US" altLang="ko-KR" dirty="0" smtClean="0"/>
              <a:t> </a:t>
            </a:r>
            <a:r>
              <a:rPr lang="ko-KR" altLang="en-US" dirty="0" smtClean="0"/>
              <a:t>대한 정보는 공개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개인 참가의 원칙</a:t>
            </a:r>
            <a:r>
              <a:rPr lang="en-US" altLang="ko-KR" dirty="0" smtClean="0"/>
              <a:t>(Individual Participation Principle) : </a:t>
            </a:r>
            <a:r>
              <a:rPr lang="ko-KR" altLang="en-US" dirty="0" smtClean="0"/>
              <a:t>정보 주체의 개인정보 열람</a:t>
            </a:r>
            <a:r>
              <a:rPr lang="en-US" altLang="ko-KR" dirty="0" smtClean="0"/>
              <a:t>/</a:t>
            </a:r>
            <a:r>
              <a:rPr lang="ko-KR" altLang="en-US" dirty="0" smtClean="0"/>
              <a:t>정정</a:t>
            </a:r>
            <a:r>
              <a:rPr lang="en-US" altLang="ko-KR" dirty="0" smtClean="0"/>
              <a:t>/</a:t>
            </a:r>
            <a:r>
              <a:rPr lang="ko-KR" altLang="en-US" dirty="0" smtClean="0"/>
              <a:t>삭제 청구권 보장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책임의 원칙</a:t>
            </a:r>
            <a:r>
              <a:rPr lang="en-US" altLang="ko-KR" dirty="0" smtClean="0"/>
              <a:t>(Accountability Principle) : </a:t>
            </a:r>
            <a:r>
              <a:rPr lang="ko-KR" altLang="en-US" dirty="0" smtClean="0"/>
              <a:t>개인정보 관리자에게 원칙 준수 의무 및 책임을 부과</a:t>
            </a:r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 </a:t>
            </a:r>
            <a:r>
              <a:rPr lang="ko-KR" altLang="en-US" dirty="0" smtClean="0"/>
              <a:t>정보 보안 </a:t>
            </a:r>
            <a:r>
              <a:rPr lang="ko-KR" altLang="en-US" dirty="0" err="1" smtClean="0"/>
              <a:t>거버넌스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정보 보안 </a:t>
            </a:r>
            <a:r>
              <a:rPr lang="ko-KR" altLang="en-US" dirty="0" err="1" smtClean="0"/>
              <a:t>거버넌스의</a:t>
            </a:r>
            <a:r>
              <a:rPr lang="ko-KR" altLang="en-US" dirty="0" smtClean="0"/>
              <a:t> 개념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조직의 보안을 달성하기 위한 구성원들 간의 지배 구조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r>
              <a:rPr lang="ko-KR" altLang="en-US" dirty="0" smtClean="0"/>
              <a:t>정보 보안 </a:t>
            </a:r>
            <a:r>
              <a:rPr lang="ko-KR" altLang="en-US" dirty="0" err="1" smtClean="0"/>
              <a:t>거버넌스</a:t>
            </a:r>
            <a:r>
              <a:rPr lang="ko-KR" altLang="en-US" dirty="0" smtClean="0"/>
              <a:t> 구현의 어려움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효율적 조직 구성의 어려움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의사결정 구조에서 정보 보안 조직을 어떻게 구성할지에 대한 해답을 찾기 어려움</a:t>
            </a:r>
            <a:r>
              <a:rPr lang="en-US" altLang="ko-KR" dirty="0" smtClean="0"/>
              <a:t>.</a:t>
            </a:r>
          </a:p>
          <a:p>
            <a:pPr lvl="3"/>
            <a:r>
              <a:rPr lang="ko-KR" altLang="en-US" dirty="0" smtClean="0"/>
              <a:t>최고보안책임자인 </a:t>
            </a:r>
            <a:r>
              <a:rPr lang="en-US" altLang="ko-KR" dirty="0" smtClean="0"/>
              <a:t>CSO</a:t>
            </a:r>
            <a:r>
              <a:rPr lang="ko-KR" altLang="en-US" dirty="0" smtClean="0"/>
              <a:t>를 </a:t>
            </a:r>
            <a:r>
              <a:rPr lang="en-US" altLang="ko-KR" dirty="0" smtClean="0"/>
              <a:t>CTO/CIO </a:t>
            </a:r>
            <a:r>
              <a:rPr lang="ko-KR" altLang="en-US" dirty="0" smtClean="0"/>
              <a:t>밑에 둘 것인지</a:t>
            </a:r>
            <a:r>
              <a:rPr lang="en-US" altLang="ko-KR" dirty="0" smtClean="0"/>
              <a:t>, CTO/CIO</a:t>
            </a:r>
            <a:r>
              <a:rPr lang="ko-KR" altLang="en-US" dirty="0" smtClean="0"/>
              <a:t>와 동등하게 두는 것이 더 효율적인지 </a:t>
            </a:r>
            <a:endParaRPr lang="en-US" altLang="ko-KR" dirty="0" smtClean="0"/>
          </a:p>
          <a:p>
            <a:pPr lvl="3"/>
            <a:r>
              <a:rPr lang="ko-KR" altLang="en-US" dirty="0" smtClean="0"/>
              <a:t>정보 보안 조직을 중앙 집중적으로 체계화하는 것이 나을지</a:t>
            </a:r>
            <a:endParaRPr lang="en-US" altLang="ko-KR" dirty="0" smtClean="0"/>
          </a:p>
          <a:p>
            <a:pPr lvl="3"/>
            <a:r>
              <a:rPr lang="ko-KR" altLang="en-US" dirty="0" smtClean="0"/>
              <a:t>각 </a:t>
            </a:r>
            <a:r>
              <a:rPr lang="en-US" altLang="ko-KR" dirty="0" smtClean="0"/>
              <a:t>IT </a:t>
            </a:r>
            <a:r>
              <a:rPr lang="ko-KR" altLang="en-US" dirty="0" smtClean="0"/>
              <a:t>부서에 보안담당자를 두고 연방체제로 조직하는 것이 더 나을지 등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성과 측정의 어려움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보안에는 상당한 투자 금액이 들어감</a:t>
            </a:r>
            <a:r>
              <a:rPr lang="en-US" altLang="ko-KR" dirty="0" smtClean="0"/>
              <a:t>. </a:t>
            </a:r>
          </a:p>
          <a:p>
            <a:pPr lvl="2"/>
            <a:r>
              <a:rPr lang="ko-KR" altLang="en-US" dirty="0" smtClean="0"/>
              <a:t>보안 사고가 일어나지 않는 것만으로는 투자의 성과를 측정하기가 어려움</a:t>
            </a:r>
            <a:r>
              <a:rPr lang="en-US" altLang="ko-KR" dirty="0" smtClean="0"/>
              <a:t>.</a:t>
            </a:r>
          </a:p>
          <a:p>
            <a:pPr lvl="1"/>
            <a:r>
              <a:rPr lang="ko-KR" altLang="en-US" dirty="0" smtClean="0"/>
              <a:t>경영진과 조직 구성원의 무관심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보안에 무관심한 경영진과 조직 구성원이 여전히 존재함</a:t>
            </a:r>
            <a:r>
              <a:rPr lang="en-US" altLang="ko-KR" dirty="0" smtClean="0"/>
              <a:t>.</a:t>
            </a:r>
          </a:p>
          <a:p>
            <a:pPr lvl="2"/>
            <a:r>
              <a:rPr lang="ko-KR" altLang="en-US" dirty="0" smtClean="0"/>
              <a:t>이러한 무관심은 효율적인 보안 </a:t>
            </a:r>
            <a:r>
              <a:rPr lang="ko-KR" altLang="en-US" dirty="0" err="1" smtClean="0"/>
              <a:t>거버넌스</a:t>
            </a:r>
            <a:r>
              <a:rPr lang="ko-KR" altLang="en-US" dirty="0" smtClean="0"/>
              <a:t> 체계를 이끌어 내기 어려워짐</a:t>
            </a:r>
            <a:r>
              <a:rPr lang="en-US" altLang="ko-KR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528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 </a:t>
            </a:r>
            <a:r>
              <a:rPr lang="ko-KR" altLang="en-US" dirty="0" smtClean="0"/>
              <a:t>정보 보안 </a:t>
            </a:r>
            <a:r>
              <a:rPr lang="ko-KR" altLang="en-US" dirty="0" err="1" smtClean="0"/>
              <a:t>거버넌스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 smtClean="0"/>
              <a:t>정보 보안 </a:t>
            </a:r>
            <a:r>
              <a:rPr lang="ko-KR" altLang="en-US" dirty="0" err="1" smtClean="0"/>
              <a:t>거버넌스의</a:t>
            </a:r>
            <a:r>
              <a:rPr lang="ko-KR" altLang="en-US" dirty="0" smtClean="0"/>
              <a:t> 구현 요건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근본적인 보안 수준을 높이고 보안 관련 투자의 효율성을 높이기 위해서 필수적임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endParaRPr lang="ko-KR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9258" y="1979962"/>
            <a:ext cx="3862782" cy="3576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15006" y="5733256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13-1]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정보 보안 </a:t>
            </a:r>
            <a:r>
              <a:rPr lang="ko-KR" altLang="en-US" sz="1000" b="1" dirty="0" err="1" smtClean="0">
                <a:latin typeface="돋움" pitchFamily="50" charset="-127"/>
                <a:ea typeface="돋움" pitchFamily="50" charset="-127"/>
              </a:rPr>
              <a:t>거버넌스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 구현 요건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 </a:t>
            </a:r>
            <a:r>
              <a:rPr lang="ko-KR" altLang="en-US" dirty="0" smtClean="0"/>
              <a:t>정보 보안 </a:t>
            </a:r>
            <a:r>
              <a:rPr lang="ko-KR" altLang="en-US" dirty="0" err="1" smtClean="0"/>
              <a:t>거버넌스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539552" y="1097126"/>
            <a:ext cx="8208912" cy="5400600"/>
          </a:xfrm>
        </p:spPr>
        <p:txBody>
          <a:bodyPr/>
          <a:lstStyle/>
          <a:p>
            <a:r>
              <a:rPr lang="ko-KR" altLang="en-US" dirty="0" smtClean="0"/>
              <a:t>정보 보안 </a:t>
            </a:r>
            <a:r>
              <a:rPr lang="ko-KR" altLang="en-US" dirty="0" err="1" smtClean="0"/>
              <a:t>거버넌스의</a:t>
            </a:r>
            <a:r>
              <a:rPr lang="ko-KR" altLang="en-US" dirty="0" smtClean="0"/>
              <a:t> 구현 요건</a:t>
            </a:r>
          </a:p>
          <a:p>
            <a:pPr lvl="1"/>
            <a:r>
              <a:rPr lang="ko-KR" altLang="en-US" b="1" dirty="0" smtClean="0"/>
              <a:t>전략적 연계</a:t>
            </a:r>
            <a:r>
              <a:rPr lang="en-US" altLang="ko-KR" b="1" dirty="0" smtClean="0"/>
              <a:t>(Strategic Alignment)</a:t>
            </a:r>
          </a:p>
          <a:p>
            <a:pPr lvl="2"/>
            <a:r>
              <a:rPr lang="ko-KR" altLang="en-US" dirty="0" smtClean="0"/>
              <a:t>정보 보안 </a:t>
            </a:r>
            <a:r>
              <a:rPr lang="ko-KR" altLang="en-US" dirty="0" err="1" smtClean="0"/>
              <a:t>거버넌스는</a:t>
            </a:r>
            <a:r>
              <a:rPr lang="ko-KR" altLang="en-US" dirty="0" smtClean="0"/>
              <a:t> 비즈니스</a:t>
            </a:r>
            <a:r>
              <a:rPr lang="en-US" altLang="ko-KR" dirty="0" smtClean="0"/>
              <a:t>, IT </a:t>
            </a:r>
            <a:r>
              <a:rPr lang="ko-KR" altLang="en-US" dirty="0" smtClean="0"/>
              <a:t>목표 및 정보 보안 전략이 서로 연계되어야 함</a:t>
            </a:r>
            <a:r>
              <a:rPr lang="en-US" altLang="ko-KR" dirty="0" smtClean="0"/>
              <a:t>. </a:t>
            </a:r>
          </a:p>
          <a:p>
            <a:pPr lvl="2"/>
            <a:r>
              <a:rPr lang="ko-KR" altLang="en-US" dirty="0" smtClean="0"/>
              <a:t>최상위 정보 보안 운영위원회의 역할과 책임을 명시하고 정보 보안 보고체계의 합리화를 수행</a:t>
            </a:r>
            <a:endParaRPr lang="en-US" altLang="ko-KR" dirty="0" smtClean="0"/>
          </a:p>
          <a:p>
            <a:pPr lvl="1"/>
            <a:r>
              <a:rPr lang="ko-KR" altLang="en-US" b="1" dirty="0" smtClean="0"/>
              <a:t>위험 관리</a:t>
            </a:r>
            <a:r>
              <a:rPr lang="en-US" altLang="ko-KR" b="1" dirty="0" smtClean="0"/>
              <a:t>(Risk Management)</a:t>
            </a:r>
          </a:p>
          <a:p>
            <a:pPr lvl="2"/>
            <a:r>
              <a:rPr lang="ko-KR" altLang="en-US" dirty="0" smtClean="0"/>
              <a:t>조직의 정보 보안 사고의 잠재적 위험을 줄이기 위해 조직에 적합한 위험 관리 체계를 수립하고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이를 지속적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으로 관리하여 수용 가능한 수준으로 위험을 낮춰야 함</a:t>
            </a:r>
            <a:r>
              <a:rPr lang="en-US" altLang="ko-KR" dirty="0" smtClean="0"/>
              <a:t>. </a:t>
            </a:r>
          </a:p>
          <a:p>
            <a:pPr lvl="2"/>
            <a:r>
              <a:rPr lang="ko-KR" altLang="en-US" dirty="0" smtClean="0"/>
              <a:t>확인된</a:t>
            </a:r>
            <a:r>
              <a:rPr lang="en-US" altLang="ko-KR" dirty="0" smtClean="0"/>
              <a:t> </a:t>
            </a:r>
            <a:r>
              <a:rPr lang="ko-KR" altLang="en-US" dirty="0" smtClean="0"/>
              <a:t>위험에 대해 적절한 자원을 할당하여 관리</a:t>
            </a:r>
            <a:endParaRPr lang="en-US" altLang="ko-KR" dirty="0" smtClean="0"/>
          </a:p>
          <a:p>
            <a:pPr lvl="1"/>
            <a:r>
              <a:rPr lang="ko-KR" altLang="en-US" b="1" dirty="0" smtClean="0"/>
              <a:t>자원 관리</a:t>
            </a:r>
            <a:r>
              <a:rPr lang="en-US" altLang="ko-KR" b="1" dirty="0" smtClean="0"/>
              <a:t>(Resource Management)</a:t>
            </a:r>
          </a:p>
          <a:p>
            <a:pPr lvl="2"/>
            <a:r>
              <a:rPr lang="ko-KR" altLang="en-US" dirty="0" smtClean="0"/>
              <a:t>효과적이고 효율적인 정보 보안 지식과 자원을 관리하기 위해 중요 정보 자산과 인프라를 포함하는 전사적 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정보 보안 아키텍처의 확보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정책과 절차에 따른 정보 보안 </a:t>
            </a:r>
            <a:r>
              <a:rPr lang="ko-KR" altLang="en-US" dirty="0" err="1" smtClean="0"/>
              <a:t>아웃소싱을</a:t>
            </a:r>
            <a:r>
              <a:rPr lang="ko-KR" altLang="en-US" dirty="0" smtClean="0"/>
              <a:t> 수행</a:t>
            </a:r>
            <a:r>
              <a:rPr lang="en-US" altLang="ko-KR" dirty="0" smtClean="0"/>
              <a:t> </a:t>
            </a:r>
          </a:p>
          <a:p>
            <a:pPr lvl="2"/>
            <a:r>
              <a:rPr lang="ko-KR" altLang="en-US" dirty="0" err="1" smtClean="0"/>
              <a:t>아웃소싱</a:t>
            </a:r>
            <a:r>
              <a:rPr lang="ko-KR" altLang="en-US" dirty="0" smtClean="0"/>
              <a:t> 정보 보안 서비스의 통제와 책임을 명시 및 승인</a:t>
            </a:r>
            <a:r>
              <a:rPr lang="en-US" altLang="ko-KR" dirty="0" smtClean="0"/>
              <a:t> </a:t>
            </a:r>
          </a:p>
          <a:p>
            <a:pPr lvl="2"/>
            <a:r>
              <a:rPr lang="ko-KR" altLang="en-US" dirty="0" smtClean="0"/>
              <a:t>기업 정보 보안 아키텍처와 전사적 아키텍처를 연계</a:t>
            </a:r>
            <a:endParaRPr lang="en-US" altLang="ko-KR" dirty="0" smtClean="0"/>
          </a:p>
          <a:p>
            <a:pPr lvl="1"/>
            <a:r>
              <a:rPr lang="ko-KR" altLang="en-US" b="1" dirty="0" smtClean="0"/>
              <a:t>성과 관리</a:t>
            </a:r>
            <a:r>
              <a:rPr lang="en-US" altLang="ko-KR" b="1" dirty="0" smtClean="0"/>
              <a:t>(Performance </a:t>
            </a:r>
            <a:r>
              <a:rPr lang="en-US" altLang="ko-KR" b="1" dirty="0" smtClean="0"/>
              <a:t>Management</a:t>
            </a:r>
            <a:r>
              <a:rPr lang="en-US" altLang="ko-KR" b="1" dirty="0" smtClean="0"/>
              <a:t>)</a:t>
            </a:r>
          </a:p>
          <a:p>
            <a:pPr lvl="2"/>
            <a:r>
              <a:rPr lang="ko-KR" altLang="en-US" dirty="0" smtClean="0"/>
              <a:t>정보 보안 </a:t>
            </a:r>
            <a:r>
              <a:rPr lang="ko-KR" altLang="en-US" dirty="0" err="1" smtClean="0"/>
              <a:t>거버넌스의</a:t>
            </a:r>
            <a:r>
              <a:rPr lang="ko-KR" altLang="en-US" dirty="0" smtClean="0"/>
              <a:t> 효과적인 운영의 척도로서 모니터링</a:t>
            </a:r>
            <a:r>
              <a:rPr lang="en-US" altLang="ko-KR" dirty="0" smtClean="0"/>
              <a:t>, </a:t>
            </a:r>
            <a:r>
              <a:rPr lang="ko-KR" altLang="en-US" dirty="0" smtClean="0"/>
              <a:t>보고 및 평가에 따른 성과 평가 체계를 운영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비즈니스 측면 또한 고려하여 성과를 평가</a:t>
            </a:r>
            <a:endParaRPr lang="en-US" altLang="ko-KR" dirty="0" smtClean="0"/>
          </a:p>
          <a:p>
            <a:pPr lvl="1"/>
            <a:r>
              <a:rPr lang="ko-KR" altLang="en-US" b="1" dirty="0" smtClean="0"/>
              <a:t>가치 전달</a:t>
            </a:r>
            <a:r>
              <a:rPr lang="en-US" altLang="ko-KR" b="1" dirty="0" smtClean="0"/>
              <a:t>(Value Delivery)</a:t>
            </a:r>
          </a:p>
          <a:p>
            <a:pPr lvl="2"/>
            <a:r>
              <a:rPr lang="ko-KR" altLang="en-US" dirty="0" smtClean="0"/>
              <a:t>정보 보안 투자를 최적화시키기 위해 기업의 구성원에게 정보 보안의 중요성과 가치를 교육</a:t>
            </a:r>
            <a:r>
              <a:rPr lang="en-US" altLang="ko-KR" dirty="0" smtClean="0"/>
              <a:t> </a:t>
            </a:r>
          </a:p>
          <a:p>
            <a:pPr lvl="2"/>
            <a:r>
              <a:rPr lang="ko-KR" altLang="en-US" dirty="0" smtClean="0"/>
              <a:t>관련 국제표준을 기반으로 정보 보안 관리 체계를 갖추어 운영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자본의 통제 및 투자에 관한 프로세스와 정보 보안을 통합</a:t>
            </a:r>
            <a:endParaRPr lang="ko-KR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 </a:t>
            </a:r>
            <a:r>
              <a:rPr lang="ko-KR" altLang="en-US" dirty="0" smtClean="0"/>
              <a:t>정보 보안 </a:t>
            </a:r>
            <a:r>
              <a:rPr lang="ko-KR" altLang="en-US" dirty="0" err="1" smtClean="0"/>
              <a:t>거버넌스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539552" y="1194784"/>
            <a:ext cx="8352928" cy="5400600"/>
          </a:xfrm>
        </p:spPr>
        <p:txBody>
          <a:bodyPr/>
          <a:lstStyle/>
          <a:p>
            <a:r>
              <a:rPr lang="ko-KR" altLang="en-US" dirty="0" smtClean="0"/>
              <a:t>정보 보안 </a:t>
            </a:r>
            <a:r>
              <a:rPr lang="ko-KR" altLang="en-US" dirty="0" err="1" smtClean="0"/>
              <a:t>거버넌스의</a:t>
            </a:r>
            <a:r>
              <a:rPr lang="ko-KR" altLang="en-US" dirty="0" smtClean="0"/>
              <a:t> 점검 사항</a:t>
            </a:r>
            <a:endParaRPr lang="en-US" altLang="ko-KR" sz="1100" dirty="0" smtClean="0"/>
          </a:p>
          <a:p>
            <a:pPr lvl="1"/>
            <a:r>
              <a:rPr lang="ko-KR" altLang="en-US" dirty="0" smtClean="0"/>
              <a:t>보안 </a:t>
            </a:r>
            <a:r>
              <a:rPr lang="ko-KR" altLang="en-US" dirty="0" err="1" smtClean="0"/>
              <a:t>거버넌스가</a:t>
            </a:r>
            <a:r>
              <a:rPr lang="ko-KR" altLang="en-US" dirty="0" smtClean="0"/>
              <a:t> 성공적으로 운영되는 곳의 특징</a:t>
            </a:r>
            <a:endParaRPr lang="en-US" altLang="ko-KR" dirty="0" smtClean="0"/>
          </a:p>
          <a:p>
            <a:pPr lvl="2">
              <a:buFont typeface="Wingdings" pitchFamily="2" charset="2"/>
              <a:buChar char=""/>
            </a:pPr>
            <a:r>
              <a:rPr lang="ko-KR" altLang="en-US" sz="1100" dirty="0" smtClean="0"/>
              <a:t>사업 전반에 걸친 이슈</a:t>
            </a:r>
            <a:r>
              <a:rPr lang="en-US" altLang="ko-KR" sz="1100" dirty="0" smtClean="0"/>
              <a:t>(An Enterprise-Wide Issue) : </a:t>
            </a:r>
            <a:r>
              <a:rPr lang="ko-KR" altLang="en-US" sz="1100" dirty="0" smtClean="0"/>
              <a:t>보안은 사업적인 이슈로서 조직 전반에 걸쳐 종적 및 횡적으로 관리</a:t>
            </a:r>
            <a:endParaRPr lang="en-US" altLang="ko-KR" sz="1100" dirty="0" smtClean="0"/>
          </a:p>
          <a:p>
            <a:pPr lvl="2">
              <a:buFont typeface="Wingdings" pitchFamily="2" charset="2"/>
              <a:buChar char=""/>
            </a:pPr>
            <a:r>
              <a:rPr lang="ko-KR" altLang="en-US" sz="1100" dirty="0" smtClean="0"/>
              <a:t>경영진의 책임의식</a:t>
            </a:r>
            <a:r>
              <a:rPr lang="en-US" altLang="ko-KR" sz="1100" dirty="0" smtClean="0"/>
              <a:t>(Leaders are Accountable) : </a:t>
            </a:r>
            <a:r>
              <a:rPr lang="ko-KR" altLang="en-US" sz="1100" dirty="0" smtClean="0"/>
              <a:t>경영진은 조직과 주주 및 공동체의 보안뿐만 아니라 경제적</a:t>
            </a:r>
            <a:r>
              <a:rPr lang="en-US" altLang="ko-KR" sz="1100" dirty="0" smtClean="0"/>
              <a:t>·</a:t>
            </a:r>
            <a:r>
              <a:rPr lang="ko-KR" altLang="en-US" sz="1100" dirty="0" smtClean="0"/>
              <a:t>국가적 보</a:t>
            </a:r>
            <a:endParaRPr lang="en-US" altLang="ko-KR" sz="1100" dirty="0" smtClean="0"/>
          </a:p>
          <a:p>
            <a:pPr lvl="2">
              <a:buNone/>
            </a:pPr>
            <a:r>
              <a:rPr lang="en-US" altLang="ko-KR" sz="1100" dirty="0" smtClean="0"/>
              <a:t>	</a:t>
            </a:r>
            <a:r>
              <a:rPr lang="ko-KR" altLang="en-US" sz="1100" dirty="0" smtClean="0"/>
              <a:t>안 관련 사항에 대해 자신의 책임을 이해하고</a:t>
            </a:r>
            <a:r>
              <a:rPr lang="en-US" altLang="ko-KR" sz="1100" dirty="0" smtClean="0"/>
              <a:t> </a:t>
            </a:r>
            <a:r>
              <a:rPr lang="ko-KR" altLang="en-US" sz="1100" dirty="0" smtClean="0"/>
              <a:t>이를 위해 적절한 재무 지원 및 관리와 함께 정책</a:t>
            </a:r>
            <a:r>
              <a:rPr lang="en-US" altLang="ko-KR" sz="1100" dirty="0" smtClean="0"/>
              <a:t>, </a:t>
            </a:r>
            <a:r>
              <a:rPr lang="ko-KR" altLang="en-US" sz="1100" dirty="0" smtClean="0"/>
              <a:t>감사 등을 수행</a:t>
            </a:r>
            <a:endParaRPr lang="en-US" altLang="ko-KR" sz="1100" dirty="0" smtClean="0"/>
          </a:p>
          <a:p>
            <a:pPr lvl="2">
              <a:buFont typeface="Wingdings" pitchFamily="2" charset="2"/>
              <a:buChar char=""/>
            </a:pPr>
            <a:r>
              <a:rPr lang="ko-KR" altLang="en-US" sz="1100" dirty="0" smtClean="0"/>
              <a:t>사업의 필요 조건</a:t>
            </a:r>
            <a:r>
              <a:rPr lang="en-US" altLang="ko-KR" sz="1100" dirty="0" smtClean="0"/>
              <a:t>(Viewed as a Business Requirement) : </a:t>
            </a:r>
            <a:r>
              <a:rPr lang="ko-KR" altLang="en-US" sz="1100" dirty="0" smtClean="0"/>
              <a:t>사업의 성공을 위한 보안은 소모되어 사라지는 비용이 아니라</a:t>
            </a:r>
            <a:r>
              <a:rPr lang="en-US" altLang="ko-KR" sz="1100" dirty="0" smtClean="0"/>
              <a:t>, </a:t>
            </a:r>
          </a:p>
          <a:p>
            <a:pPr lvl="2">
              <a:buNone/>
            </a:pPr>
            <a:r>
              <a:rPr lang="en-US" altLang="ko-KR" sz="1100" dirty="0" smtClean="0"/>
              <a:t>	</a:t>
            </a:r>
            <a:r>
              <a:rPr lang="ko-KR" altLang="en-US" sz="1100" dirty="0" smtClean="0"/>
              <a:t>회사의 가치를 높이기 위한 원가 요소</a:t>
            </a:r>
            <a:endParaRPr lang="en-US" altLang="ko-KR" sz="1100" dirty="0" smtClean="0"/>
          </a:p>
          <a:p>
            <a:pPr lvl="2">
              <a:buFont typeface="Wingdings" pitchFamily="2" charset="2"/>
              <a:buChar char=""/>
            </a:pPr>
            <a:r>
              <a:rPr lang="ko-KR" altLang="en-US" sz="1100" dirty="0" smtClean="0"/>
              <a:t>위험 관리</a:t>
            </a:r>
            <a:r>
              <a:rPr lang="en-US" altLang="ko-KR" sz="1100" dirty="0" smtClean="0"/>
              <a:t>(Risk Based) : </a:t>
            </a:r>
            <a:r>
              <a:rPr lang="ko-KR" altLang="en-US" sz="1100" dirty="0" smtClean="0"/>
              <a:t>보안의 중요성은 노출된 위험의 크기에 따름</a:t>
            </a:r>
            <a:r>
              <a:rPr lang="en-US" altLang="ko-KR" sz="1100" dirty="0" smtClean="0"/>
              <a:t>.</a:t>
            </a:r>
          </a:p>
          <a:p>
            <a:pPr lvl="2">
              <a:buFont typeface="Wingdings" pitchFamily="2" charset="2"/>
              <a:buChar char=""/>
            </a:pPr>
            <a:r>
              <a:rPr lang="ko-KR" altLang="en-US" sz="1100" dirty="0" smtClean="0"/>
              <a:t>역할과 책임</a:t>
            </a:r>
            <a:r>
              <a:rPr lang="en-US" altLang="ko-KR" sz="1100" dirty="0" smtClean="0"/>
              <a:t>(Role, Responsibilities, Segregation of Duties Defined) : </a:t>
            </a:r>
            <a:r>
              <a:rPr lang="ko-KR" altLang="en-US" sz="1100" dirty="0" smtClean="0"/>
              <a:t>경영진 및 운영 조직의 </a:t>
            </a:r>
            <a:r>
              <a:rPr lang="en-US" altLang="ko-KR" sz="1100" dirty="0" smtClean="0"/>
              <a:t>R&amp;R</a:t>
            </a:r>
            <a:r>
              <a:rPr lang="ko-KR" altLang="en-US" sz="1100" dirty="0" smtClean="0"/>
              <a:t>과 </a:t>
            </a:r>
            <a:r>
              <a:rPr lang="en-US" altLang="ko-KR" sz="1100" dirty="0" err="1" smtClean="0"/>
              <a:t>SoD</a:t>
            </a:r>
            <a:r>
              <a:rPr lang="ko-KR" altLang="en-US" sz="1100" dirty="0" smtClean="0"/>
              <a:t>는 명확해야 함</a:t>
            </a:r>
            <a:r>
              <a:rPr lang="en-US" altLang="ko-KR" sz="1100" dirty="0" smtClean="0"/>
              <a:t>.</a:t>
            </a:r>
          </a:p>
          <a:p>
            <a:pPr lvl="2">
              <a:buFont typeface="Wingdings" pitchFamily="2" charset="2"/>
              <a:buChar char=""/>
            </a:pPr>
            <a:r>
              <a:rPr lang="ko-KR" altLang="en-US" sz="1100" dirty="0" smtClean="0"/>
              <a:t>정책과 절차</a:t>
            </a:r>
            <a:r>
              <a:rPr lang="en-US" altLang="ko-KR" sz="1100" dirty="0" smtClean="0"/>
              <a:t>(Addressed and Enforced in Policy) : </a:t>
            </a:r>
            <a:r>
              <a:rPr lang="ko-KR" altLang="en-US" sz="1100" dirty="0" smtClean="0"/>
              <a:t>보안과 관련된 정책은 잘 정비되어 있어야 하고 엄격하게 지켜져야 함</a:t>
            </a:r>
            <a:r>
              <a:rPr lang="en-US" altLang="ko-KR" sz="1100" dirty="0" smtClean="0"/>
              <a:t>.</a:t>
            </a:r>
          </a:p>
          <a:p>
            <a:pPr lvl="2">
              <a:buFont typeface="Wingdings" pitchFamily="2" charset="2"/>
              <a:buChar char=""/>
            </a:pPr>
            <a:r>
              <a:rPr lang="ko-KR" altLang="en-US" sz="1100" dirty="0" smtClean="0"/>
              <a:t>능력과 권한</a:t>
            </a:r>
            <a:r>
              <a:rPr lang="en-US" altLang="ko-KR" sz="1100" dirty="0" smtClean="0"/>
              <a:t>(Adequate Resources Committed) : </a:t>
            </a:r>
            <a:r>
              <a:rPr lang="ko-KR" altLang="en-US" sz="1100" dirty="0" smtClean="0"/>
              <a:t>보안 조직의 인원은 적합한 능력과 권한을 가짐</a:t>
            </a:r>
            <a:r>
              <a:rPr lang="en-US" altLang="ko-KR" sz="1100" dirty="0" smtClean="0"/>
              <a:t>.</a:t>
            </a:r>
          </a:p>
          <a:p>
            <a:pPr lvl="2">
              <a:buFont typeface="Wingdings" pitchFamily="2" charset="2"/>
              <a:buChar char=""/>
            </a:pPr>
            <a:r>
              <a:rPr lang="ko-KR" altLang="en-US" sz="1100" dirty="0" smtClean="0"/>
              <a:t>교육과 훈련</a:t>
            </a:r>
            <a:r>
              <a:rPr lang="en-US" altLang="ko-KR" sz="1100" dirty="0" smtClean="0"/>
              <a:t>(Staff Aware and Trained) : </a:t>
            </a:r>
            <a:r>
              <a:rPr lang="ko-KR" altLang="en-US" sz="1100" dirty="0" smtClean="0"/>
              <a:t>모든 직원이 보안 인식을 갖추고 보안 교육을 받음</a:t>
            </a:r>
            <a:r>
              <a:rPr lang="en-US" altLang="ko-KR" sz="1100" dirty="0" smtClean="0"/>
              <a:t>.</a:t>
            </a:r>
          </a:p>
          <a:p>
            <a:pPr lvl="2">
              <a:buFont typeface="Wingdings" pitchFamily="2" charset="2"/>
              <a:buChar char=""/>
            </a:pPr>
            <a:r>
              <a:rPr lang="ko-KR" altLang="en-US" sz="1100" dirty="0" smtClean="0"/>
              <a:t>프로그램 개발 및 변경</a:t>
            </a:r>
            <a:r>
              <a:rPr lang="en-US" altLang="ko-KR" sz="1100" dirty="0" smtClean="0"/>
              <a:t>(A Development Life Cycle Requirement) : </a:t>
            </a:r>
            <a:r>
              <a:rPr lang="ko-KR" altLang="en-US" sz="1100" dirty="0" smtClean="0"/>
              <a:t>시스템과 소프트웨어의 생명 주기</a:t>
            </a:r>
            <a:r>
              <a:rPr lang="en-US" altLang="ko-KR" sz="1100" dirty="0" smtClean="0"/>
              <a:t>(Life Cycle)</a:t>
            </a:r>
            <a:r>
              <a:rPr lang="ko-KR" altLang="en-US" sz="1100" dirty="0" smtClean="0"/>
              <a:t>별 보안 </a:t>
            </a:r>
            <a:endParaRPr lang="en-US" altLang="ko-KR" sz="1100" dirty="0" smtClean="0"/>
          </a:p>
          <a:p>
            <a:pPr lvl="2">
              <a:buNone/>
            </a:pPr>
            <a:r>
              <a:rPr lang="en-US" altLang="ko-KR" sz="1100" dirty="0" smtClean="0"/>
              <a:t>	</a:t>
            </a:r>
            <a:r>
              <a:rPr lang="ko-KR" altLang="en-US" sz="1100" dirty="0" smtClean="0"/>
              <a:t>통제가 이루어짐</a:t>
            </a:r>
            <a:r>
              <a:rPr lang="en-US" altLang="ko-KR" sz="1100" dirty="0" smtClean="0"/>
              <a:t>.</a:t>
            </a:r>
          </a:p>
          <a:p>
            <a:pPr lvl="2">
              <a:buFont typeface="Wingdings" pitchFamily="2" charset="2"/>
              <a:buChar char=""/>
            </a:pPr>
            <a:r>
              <a:rPr lang="ko-KR" altLang="en-US" sz="1100" dirty="0" smtClean="0"/>
              <a:t>계획</a:t>
            </a:r>
            <a:r>
              <a:rPr lang="en-US" altLang="ko-KR" sz="1100" dirty="0" smtClean="0"/>
              <a:t>, </a:t>
            </a:r>
            <a:r>
              <a:rPr lang="ko-KR" altLang="en-US" sz="1100" dirty="0" smtClean="0"/>
              <a:t>수행 및 평가</a:t>
            </a:r>
            <a:r>
              <a:rPr lang="en-US" altLang="ko-KR" sz="1100" dirty="0" smtClean="0"/>
              <a:t>(Planned, Managed, Measurable, and Measured) : </a:t>
            </a:r>
            <a:r>
              <a:rPr lang="ko-KR" altLang="en-US" sz="1100" dirty="0" smtClean="0"/>
              <a:t>사업의 전략 및 사업 계획 수립 등에서 보안이 </a:t>
            </a:r>
            <a:endParaRPr lang="en-US" altLang="ko-KR" sz="1100" dirty="0" smtClean="0"/>
          </a:p>
          <a:p>
            <a:pPr lvl="2">
              <a:buNone/>
            </a:pPr>
            <a:r>
              <a:rPr lang="en-US" altLang="ko-KR" sz="1100" dirty="0" smtClean="0"/>
              <a:t>	</a:t>
            </a:r>
            <a:r>
              <a:rPr lang="ko-KR" altLang="en-US" sz="1100" dirty="0" smtClean="0"/>
              <a:t>고려되어야 함</a:t>
            </a:r>
            <a:r>
              <a:rPr lang="en-US" altLang="ko-KR" sz="1100" dirty="0" smtClean="0"/>
              <a:t>.</a:t>
            </a:r>
          </a:p>
          <a:p>
            <a:pPr lvl="2"/>
            <a:r>
              <a:rPr lang="ko-KR" altLang="en-US" sz="1100" dirty="0" smtClean="0"/>
              <a:t>검토 및 감사</a:t>
            </a:r>
            <a:r>
              <a:rPr lang="en-US" altLang="ko-KR" sz="1100" dirty="0" smtClean="0"/>
              <a:t>(Reviewed and Audited) : </a:t>
            </a:r>
            <a:r>
              <a:rPr lang="ko-KR" altLang="en-US" sz="1100" dirty="0" smtClean="0"/>
              <a:t>보안은 주기적인 감사 등을 통해 확인되고 개선</a:t>
            </a:r>
            <a:endParaRPr lang="ko-KR" altLang="en-US" sz="11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0746" y="5301208"/>
            <a:ext cx="108000" cy="1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ko-KR" altLang="en-US" dirty="0" smtClean="0"/>
              <a:t>보안 프레임워크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539552" y="954595"/>
            <a:ext cx="8208912" cy="5400600"/>
          </a:xfrm>
        </p:spPr>
        <p:txBody>
          <a:bodyPr/>
          <a:lstStyle/>
          <a:p>
            <a:r>
              <a:rPr lang="en-US" altLang="ko-KR" dirty="0" smtClean="0"/>
              <a:t>ISO 27001</a:t>
            </a:r>
          </a:p>
          <a:p>
            <a:pPr lvl="1"/>
            <a:r>
              <a:rPr lang="en-US" altLang="ko-KR" dirty="0" smtClean="0"/>
              <a:t>ISO 27001</a:t>
            </a:r>
            <a:r>
              <a:rPr lang="ko-KR" altLang="en-US" dirty="0" smtClean="0"/>
              <a:t>은 영국의 </a:t>
            </a:r>
            <a:r>
              <a:rPr lang="en-US" altLang="ko-KR" dirty="0" smtClean="0"/>
              <a:t>BSI(British standards institute)</a:t>
            </a:r>
            <a:r>
              <a:rPr lang="ko-KR" altLang="en-US" dirty="0" smtClean="0"/>
              <a:t>에서 제정한 </a:t>
            </a:r>
            <a:r>
              <a:rPr lang="en-US" altLang="ko-KR" dirty="0" smtClean="0"/>
              <a:t>BS 7799</a:t>
            </a:r>
            <a:r>
              <a:rPr lang="ko-KR" altLang="en-US" dirty="0" smtClean="0"/>
              <a:t>를 기반으로 구성</a:t>
            </a:r>
            <a:r>
              <a:rPr lang="en-US" altLang="ko-KR" dirty="0" smtClean="0"/>
              <a:t> </a:t>
            </a:r>
          </a:p>
          <a:p>
            <a:pPr lvl="1"/>
            <a:r>
              <a:rPr lang="ko-KR" altLang="en-US" dirty="0" smtClean="0"/>
              <a:t>일종의 보안 인증이자 보안 프레임워크</a:t>
            </a:r>
            <a:r>
              <a:rPr lang="en-US" altLang="ko-KR" dirty="0" smtClean="0"/>
              <a:t> </a:t>
            </a:r>
          </a:p>
          <a:p>
            <a:pPr lvl="1"/>
            <a:r>
              <a:rPr lang="en-US" altLang="ko-KR" dirty="0" smtClean="0"/>
              <a:t>ISO 27001</a:t>
            </a:r>
            <a:r>
              <a:rPr lang="ko-KR" altLang="en-US" dirty="0" smtClean="0"/>
              <a:t>는 </a:t>
            </a:r>
            <a:r>
              <a:rPr lang="en-US" altLang="ko-KR" dirty="0" smtClean="0"/>
              <a:t>2005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10</a:t>
            </a:r>
            <a:r>
              <a:rPr lang="ko-KR" altLang="en-US" dirty="0" smtClean="0"/>
              <a:t>월에 국제 표준이 됨</a:t>
            </a:r>
            <a:r>
              <a:rPr lang="en-US" altLang="ko-KR" dirty="0" smtClean="0"/>
              <a:t>. </a:t>
            </a:r>
          </a:p>
          <a:p>
            <a:pPr lvl="2"/>
            <a:r>
              <a:rPr lang="ko-KR" altLang="en-US" dirty="0" smtClean="0"/>
              <a:t>어떤 조직이 </a:t>
            </a:r>
            <a:r>
              <a:rPr lang="en-US" altLang="ko-KR" dirty="0" smtClean="0"/>
              <a:t>ISO 27001 </a:t>
            </a:r>
            <a:r>
              <a:rPr lang="ko-KR" altLang="en-US" dirty="0" smtClean="0"/>
              <a:t>인증을 획득했다고 하면 이는 </a:t>
            </a:r>
            <a:r>
              <a:rPr lang="en-US" altLang="ko-KR" dirty="0" smtClean="0"/>
              <a:t>ISO 27001</a:t>
            </a:r>
            <a:r>
              <a:rPr lang="ko-KR" altLang="en-US" dirty="0" smtClean="0"/>
              <a:t>에서 제시한 프레임워크에 따라 회사의 위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험을 관리하고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이를 개선해</a:t>
            </a:r>
            <a:r>
              <a:rPr lang="en-US" altLang="ko-KR" dirty="0" smtClean="0"/>
              <a:t> </a:t>
            </a:r>
            <a:r>
              <a:rPr lang="ko-KR" altLang="en-US" dirty="0" smtClean="0"/>
              <a:t>나가는 체계를 갖추었다는 뜻</a:t>
            </a:r>
            <a:endParaRPr lang="en-US" altLang="ko-KR" dirty="0" smtClean="0"/>
          </a:p>
          <a:p>
            <a:pPr lvl="1"/>
            <a:r>
              <a:rPr lang="en-US" altLang="ko-KR" b="1" dirty="0" smtClean="0"/>
              <a:t>ISO 27001</a:t>
            </a:r>
            <a:r>
              <a:rPr lang="ko-KR" altLang="en-US" b="1" dirty="0" smtClean="0"/>
              <a:t>의 평가 항목</a:t>
            </a:r>
            <a:endParaRPr lang="ko-KR" altLang="en-US" b="1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1061363" y="3247402"/>
          <a:ext cx="7759109" cy="3593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307"/>
                <a:gridCol w="5976664"/>
                <a:gridCol w="1224138"/>
              </a:tblGrid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순번</a:t>
                      </a:r>
                      <a:endParaRPr lang="ko-KR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세부 평가 항목</a:t>
                      </a:r>
                      <a:endParaRPr lang="ko-KR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54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ko-KR" altLang="en-US" sz="105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A.5 </a:t>
                      </a:r>
                      <a:r>
                        <a:rPr lang="ko-KR" altLang="en-US" sz="105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보안 정책</a:t>
                      </a:r>
                      <a:r>
                        <a:rPr lang="en-US" altLang="ko-KR" sz="105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(Security Policy)</a:t>
                      </a:r>
                      <a:endParaRPr lang="ko-KR" altLang="en-US" sz="1050" b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ko-KR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54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lang="ko-KR" altLang="en-US" sz="105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en-US" altLang="ko-KR" sz="105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A.6 </a:t>
                      </a:r>
                      <a:r>
                        <a:rPr lang="ko-KR" altLang="en-US" sz="105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정보 보안 조직</a:t>
                      </a:r>
                      <a:r>
                        <a:rPr lang="en-US" altLang="ko-KR" sz="105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(Organization of Information Security)</a:t>
                      </a:r>
                      <a:endParaRPr lang="ko-KR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ko-KR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11</a:t>
                      </a:r>
                      <a:endParaRPr lang="ko-KR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</a:t>
                      </a:r>
                      <a:endParaRPr lang="ko-KR" altLang="en-US" sz="105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en-US" altLang="ko-KR" sz="105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A.7 </a:t>
                      </a:r>
                      <a:r>
                        <a:rPr lang="ko-KR" altLang="en-US" sz="105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자산 분류 및 통제</a:t>
                      </a:r>
                      <a:r>
                        <a:rPr lang="en-US" altLang="ko-KR" sz="105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(Asset management)</a:t>
                      </a:r>
                      <a:endParaRPr lang="ko-KR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ko-KR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</a:t>
                      </a:r>
                      <a:endParaRPr lang="ko-KR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</a:t>
                      </a:r>
                      <a:endParaRPr lang="ko-KR" altLang="en-US" sz="105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en-US" altLang="ko-KR" sz="105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A.8 </a:t>
                      </a:r>
                      <a:r>
                        <a:rPr lang="ko-KR" altLang="en-US" sz="105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인력 자원 보안</a:t>
                      </a:r>
                      <a:r>
                        <a:rPr lang="en-US" altLang="ko-KR" sz="105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(Human Resource Security)</a:t>
                      </a:r>
                      <a:endParaRPr lang="ko-KR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ko-KR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</a:t>
                      </a:r>
                      <a:endParaRPr lang="ko-KR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</a:t>
                      </a:r>
                      <a:endParaRPr lang="ko-KR" altLang="en-US" sz="105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en-US" altLang="ko-KR" sz="105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A.9 </a:t>
                      </a:r>
                      <a:r>
                        <a:rPr lang="ko-KR" altLang="en-US" sz="105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물리적 및 환경적 보안</a:t>
                      </a:r>
                      <a:r>
                        <a:rPr lang="en-US" altLang="ko-KR" sz="105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(Physical and Environmental Security)</a:t>
                      </a:r>
                      <a:endParaRPr lang="ko-KR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ko-KR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13</a:t>
                      </a:r>
                      <a:endParaRPr lang="ko-KR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</a:t>
                      </a:r>
                      <a:endParaRPr lang="ko-KR" altLang="en-US" sz="105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en-US" altLang="ko-KR" sz="105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A.10 </a:t>
                      </a:r>
                      <a:r>
                        <a:rPr lang="ko-KR" altLang="en-US" sz="105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통신 및 운영 관리</a:t>
                      </a:r>
                      <a:r>
                        <a:rPr lang="en-US" altLang="ko-KR" sz="105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(Communications &amp; Operations Management)</a:t>
                      </a:r>
                      <a:endParaRPr lang="ko-KR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ko-KR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32</a:t>
                      </a:r>
                      <a:endParaRPr lang="ko-KR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</a:t>
                      </a:r>
                      <a:endParaRPr lang="ko-KR" altLang="en-US" sz="105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en-US" altLang="ko-KR" sz="105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A.11 </a:t>
                      </a:r>
                      <a:r>
                        <a:rPr lang="ko-KR" altLang="en-US" sz="105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접근 제어</a:t>
                      </a:r>
                      <a:r>
                        <a:rPr lang="en-US" altLang="ko-KR" sz="105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(Access control)</a:t>
                      </a:r>
                      <a:endParaRPr lang="ko-KR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ko-KR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25</a:t>
                      </a:r>
                      <a:endParaRPr lang="ko-KR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8</a:t>
                      </a:r>
                      <a:endParaRPr lang="ko-KR" altLang="en-US" sz="105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en-US" altLang="ko-KR" sz="105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A.12 </a:t>
                      </a:r>
                      <a:r>
                        <a:rPr lang="ko-KR" altLang="en-US" sz="105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정보 시스템의 구축과 개발 및 운영</a:t>
                      </a:r>
                      <a:r>
                        <a:rPr lang="en-US" altLang="ko-KR" sz="105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(Information Systems Acquisition, Development &amp; Maintenance)</a:t>
                      </a:r>
                      <a:endParaRPr lang="ko-KR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ko-KR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16</a:t>
                      </a:r>
                      <a:endParaRPr lang="ko-KR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</a:t>
                      </a:r>
                      <a:endParaRPr lang="ko-KR" altLang="en-US" sz="105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en-US" altLang="ko-KR" sz="105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A.13 </a:t>
                      </a:r>
                      <a:r>
                        <a:rPr lang="ko-KR" altLang="en-US" sz="105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정보 보안 사고의 관리</a:t>
                      </a:r>
                      <a:r>
                        <a:rPr lang="en-US" altLang="ko-KR" sz="105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(Information security incident management)</a:t>
                      </a:r>
                      <a:endParaRPr lang="ko-KR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ko-KR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</a:t>
                      </a:r>
                      <a:endParaRPr lang="ko-KR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10</a:t>
                      </a:r>
                      <a:endParaRPr lang="ko-KR" altLang="en-US" sz="105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en-US" altLang="ko-KR" sz="105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A.14 </a:t>
                      </a:r>
                      <a:r>
                        <a:rPr lang="ko-KR" altLang="en-US" sz="105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사업의 연속성</a:t>
                      </a:r>
                      <a:r>
                        <a:rPr lang="en-US" altLang="ko-KR" sz="105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(Business continuity management)</a:t>
                      </a:r>
                      <a:endParaRPr lang="ko-KR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ko-KR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</a:t>
                      </a:r>
                      <a:endParaRPr lang="ko-KR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11</a:t>
                      </a:r>
                      <a:endParaRPr lang="ko-KR" altLang="en-US" sz="105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en-US" altLang="ko-KR" sz="105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A.15 </a:t>
                      </a:r>
                      <a:r>
                        <a:rPr lang="ko-KR" altLang="en-US" sz="1050" kern="1200" baseline="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준거성</a:t>
                      </a:r>
                      <a:r>
                        <a:rPr lang="en-US" altLang="ko-KR" sz="105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(Regulatory compliance)</a:t>
                      </a:r>
                      <a:endParaRPr lang="ko-KR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ko-KR" sz="105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10</a:t>
                      </a:r>
                      <a:endParaRPr lang="ko-KR" altLang="en-US" sz="105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40588" y="2953063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표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13-1] 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ISO 27001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주요 평가 분야 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ko-KR" altLang="en-US" dirty="0" smtClean="0"/>
              <a:t>보안 프레임워크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539552" y="980728"/>
            <a:ext cx="8208912" cy="5400600"/>
          </a:xfrm>
        </p:spPr>
        <p:txBody>
          <a:bodyPr/>
          <a:lstStyle/>
          <a:p>
            <a:r>
              <a:rPr lang="en-US" altLang="ko-KR" dirty="0" smtClean="0"/>
              <a:t>ISMS</a:t>
            </a:r>
          </a:p>
          <a:p>
            <a:pPr lvl="1"/>
            <a:r>
              <a:rPr lang="en-US" altLang="ko-KR" dirty="0" smtClean="0"/>
              <a:t>ISMS(Information Security Management System)</a:t>
            </a:r>
            <a:r>
              <a:rPr lang="ko-KR" altLang="en-US" dirty="0" smtClean="0"/>
              <a:t>를 흔히 정보 보안 경영시스템이라고 해석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BSI</a:t>
            </a:r>
            <a:r>
              <a:rPr lang="ko-KR" altLang="en-US" dirty="0" smtClean="0"/>
              <a:t>에서는 기업이 민감한 정보를 안전하게 보존하도록 관리할 수 있는 체계적 경영시스템이라고 정의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ISO 27001</a:t>
            </a:r>
            <a:r>
              <a:rPr lang="ko-KR" altLang="en-US" dirty="0" smtClean="0"/>
              <a:t>에서는 </a:t>
            </a:r>
            <a:r>
              <a:rPr lang="en-US" altLang="ko-KR" dirty="0" smtClean="0"/>
              <a:t>PDCA </a:t>
            </a:r>
            <a:r>
              <a:rPr lang="ko-KR" altLang="en-US" dirty="0" smtClean="0"/>
              <a:t>모델을 통해서 </a:t>
            </a:r>
            <a:r>
              <a:rPr lang="en-US" altLang="ko-KR" dirty="0" smtClean="0"/>
              <a:t>ISMS</a:t>
            </a:r>
            <a:r>
              <a:rPr lang="ko-KR" altLang="en-US" dirty="0" smtClean="0"/>
              <a:t>를 발전시켜 나갈 수 있다고 말함</a:t>
            </a:r>
            <a:r>
              <a:rPr lang="en-US" altLang="ko-KR" dirty="0" smtClean="0"/>
              <a:t>. </a:t>
            </a:r>
          </a:p>
          <a:p>
            <a:pPr lvl="1"/>
            <a:endParaRPr lang="en-US" altLang="ko-KR" sz="1400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2">
              <a:buFont typeface="Wingdings" pitchFamily="2" charset="2"/>
              <a:buChar char=""/>
            </a:pPr>
            <a:r>
              <a:rPr lang="ko-KR" altLang="en-US" dirty="0" smtClean="0"/>
              <a:t>계획 </a:t>
            </a:r>
            <a:r>
              <a:rPr lang="en-US" altLang="ko-KR" dirty="0" smtClean="0"/>
              <a:t>: ISMS </a:t>
            </a:r>
            <a:r>
              <a:rPr lang="ko-KR" altLang="en-US" dirty="0" smtClean="0"/>
              <a:t>수립</a:t>
            </a:r>
            <a:r>
              <a:rPr lang="en-US" altLang="ko-KR" dirty="0" smtClean="0"/>
              <a:t>(Establishing ISMS)</a:t>
            </a:r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조직이 가지고 있는 위험을 관리하고 정보 보안이라는 목적을 달성하기 위한 전반적인 정책을 수립</a:t>
            </a:r>
            <a:endParaRPr lang="en-US" altLang="ko-KR" dirty="0" smtClean="0"/>
          </a:p>
          <a:p>
            <a:pPr lvl="2">
              <a:buFont typeface="Wingdings" pitchFamily="2" charset="2"/>
              <a:buChar char=""/>
            </a:pPr>
            <a:r>
              <a:rPr lang="ko-KR" altLang="en-US" dirty="0" smtClean="0"/>
              <a:t>수행 </a:t>
            </a:r>
            <a:r>
              <a:rPr lang="en-US" altLang="ko-KR" dirty="0" smtClean="0"/>
              <a:t>: ISMS </a:t>
            </a:r>
            <a:r>
              <a:rPr lang="ko-KR" altLang="en-US" dirty="0" smtClean="0"/>
              <a:t>구현과 운영</a:t>
            </a:r>
            <a:r>
              <a:rPr lang="en-US" altLang="ko-KR" dirty="0" smtClean="0"/>
              <a:t>(Implement and Operate the ISMS)</a:t>
            </a:r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수립된 정책을 현재 업무에 적용</a:t>
            </a:r>
            <a:endParaRPr lang="en-US" altLang="ko-KR" dirty="0" smtClean="0"/>
          </a:p>
          <a:p>
            <a:pPr lvl="2">
              <a:buFont typeface="Wingdings" pitchFamily="2" charset="2"/>
              <a:buChar char=""/>
            </a:pPr>
            <a:r>
              <a:rPr lang="ko-KR" altLang="en-US" dirty="0" smtClean="0"/>
              <a:t>점검 </a:t>
            </a:r>
            <a:r>
              <a:rPr lang="en-US" altLang="ko-KR" dirty="0" smtClean="0"/>
              <a:t>: ISMS </a:t>
            </a:r>
            <a:r>
              <a:rPr lang="ko-KR" altLang="en-US" dirty="0" smtClean="0"/>
              <a:t>모니터링과 검토</a:t>
            </a:r>
            <a:r>
              <a:rPr lang="en-US" altLang="ko-KR" dirty="0" smtClean="0"/>
              <a:t>(Monitor and Review the ISMS)</a:t>
            </a:r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적용된 정책이 실제로 얼마나 잘 적용되고 운영되는지 확인</a:t>
            </a:r>
            <a:endParaRPr lang="en-US" altLang="ko-KR" dirty="0" smtClean="0"/>
          </a:p>
          <a:p>
            <a:pPr lvl="2">
              <a:buFont typeface="Wingdings" pitchFamily="2" charset="2"/>
              <a:buChar char=""/>
            </a:pPr>
            <a:r>
              <a:rPr lang="ko-KR" altLang="en-US" dirty="0" smtClean="0"/>
              <a:t>조치 </a:t>
            </a:r>
            <a:r>
              <a:rPr lang="en-US" altLang="ko-KR" dirty="0" smtClean="0"/>
              <a:t>: ISMS </a:t>
            </a:r>
            <a:r>
              <a:rPr lang="ko-KR" altLang="en-US" dirty="0" smtClean="0"/>
              <a:t>관리와 개선</a:t>
            </a:r>
            <a:r>
              <a:rPr lang="en-US" altLang="ko-KR" dirty="0" smtClean="0"/>
              <a:t>(Maintain and Improve the ISMS)</a:t>
            </a:r>
          </a:p>
          <a:p>
            <a:pPr lvl="2">
              <a:buNone/>
            </a:pPr>
            <a:r>
              <a:rPr lang="en-US" altLang="ko-KR" dirty="0" smtClean="0"/>
              <a:t>	</a:t>
            </a:r>
            <a:r>
              <a:rPr lang="ko-KR" altLang="en-US" dirty="0" smtClean="0"/>
              <a:t>잘못 운영되고 있는 경우에 그 원인을 분석하고 개선</a:t>
            </a:r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5853" y="2224588"/>
            <a:ext cx="4698276" cy="204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52060" y="4365104"/>
            <a:ext cx="1909504" cy="2880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[</a:t>
            </a:r>
            <a:r>
              <a:rPr lang="ko-KR" alt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그림 </a:t>
            </a:r>
            <a:r>
              <a:rPr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돋움" pitchFamily="50" charset="-127"/>
                <a:ea typeface="돋움" pitchFamily="50" charset="-127"/>
              </a:rPr>
              <a:t>13-2] </a:t>
            </a:r>
            <a:r>
              <a:rPr lang="en-US" altLang="ko-KR" sz="1000" b="1" dirty="0" smtClean="0">
                <a:latin typeface="돋움" pitchFamily="50" charset="-127"/>
                <a:ea typeface="돋움" pitchFamily="50" charset="-127"/>
              </a:rPr>
              <a:t>PDCA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모델의 적용</a:t>
            </a:r>
            <a:endParaRPr lang="en-US" altLang="ko-KR" sz="1000" b="1" dirty="0" smtClean="0">
              <a:latin typeface="돋움" pitchFamily="50" charset="-127"/>
              <a:ea typeface="돋움" pitchFamily="50" charset="-127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sz="36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Hunting</Template>
  <TotalTime>6659</TotalTime>
  <Words>2900</Words>
  <Application>Microsoft Office PowerPoint</Application>
  <PresentationFormat>화면 슬라이드 쇼(4:3)</PresentationFormat>
  <Paragraphs>658</Paragraphs>
  <Slides>40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40</vt:i4>
      </vt:variant>
    </vt:vector>
  </HeadingPairs>
  <TitlesOfParts>
    <vt:vector size="41" baseType="lpstr">
      <vt:lpstr>Office 테마</vt:lpstr>
      <vt:lpstr>Chapter 13. 보안관리 : 보안 수준을 높이기 위해 기술 이외 필요한 것들</vt:lpstr>
      <vt:lpstr>PowerPoint 프레젠테이션</vt:lpstr>
      <vt:lpstr>PowerPoint 프레젠테이션</vt:lpstr>
      <vt:lpstr>01 정보 보안 거버넌스</vt:lpstr>
      <vt:lpstr>01 정보 보안 거버넌스</vt:lpstr>
      <vt:lpstr>01 정보 보안 거버넌스</vt:lpstr>
      <vt:lpstr>01 정보 보안 거버넌스</vt:lpstr>
      <vt:lpstr>02 보안 프레임워크</vt:lpstr>
      <vt:lpstr>02 보안 프레임워크</vt:lpstr>
      <vt:lpstr>03 보안 조직</vt:lpstr>
      <vt:lpstr>03 보안 조직</vt:lpstr>
      <vt:lpstr>03 보안 조직</vt:lpstr>
      <vt:lpstr>03 보안 조직</vt:lpstr>
      <vt:lpstr>03 보안 조직</vt:lpstr>
      <vt:lpstr>03 보안 조직</vt:lpstr>
      <vt:lpstr>04 보안 정책과 절차</vt:lpstr>
      <vt:lpstr>04 보안 정책과 절차</vt:lpstr>
      <vt:lpstr>04 보안 정책과 절차</vt:lpstr>
      <vt:lpstr>04 보안 정책과 절차</vt:lpstr>
      <vt:lpstr>04 보안 정책과 절차</vt:lpstr>
      <vt:lpstr>04 보안 정책과 절차</vt:lpstr>
      <vt:lpstr>04 보안 정책과 절차</vt:lpstr>
      <vt:lpstr>04 보안 정책과 절차</vt:lpstr>
      <vt:lpstr>05 접근 제어 모델</vt:lpstr>
      <vt:lpstr>05 접근 제어 모델</vt:lpstr>
      <vt:lpstr>05 접근 제어 모델</vt:lpstr>
      <vt:lpstr>05 접근 제어 모델</vt:lpstr>
      <vt:lpstr>05 접근 제어 모델</vt:lpstr>
      <vt:lpstr>06 내부 통제</vt:lpstr>
      <vt:lpstr>07 보안 인증 </vt:lpstr>
      <vt:lpstr>07 보안 인증</vt:lpstr>
      <vt:lpstr>07 보안 인증</vt:lpstr>
      <vt:lpstr>07 보안 인증</vt:lpstr>
      <vt:lpstr>07 보안 인증</vt:lpstr>
      <vt:lpstr>07 보안 인증</vt:lpstr>
      <vt:lpstr>07 보안 인증</vt:lpstr>
      <vt:lpstr>07 보안 인증</vt:lpstr>
      <vt:lpstr>08 개인정보 보호</vt:lpstr>
      <vt:lpstr>08 개인정보 보호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김이화</dc:creator>
  <cp:lastModifiedBy>Lee</cp:lastModifiedBy>
  <cp:revision>984</cp:revision>
  <dcterms:created xsi:type="dcterms:W3CDTF">2012-07-11T10:23:22Z</dcterms:created>
  <dcterms:modified xsi:type="dcterms:W3CDTF">2015-06-10T11:57:50Z</dcterms:modified>
</cp:coreProperties>
</file>